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</p:sldMasterIdLst>
  <p:notesMasterIdLst>
    <p:notesMasterId r:id="rId20"/>
  </p:notesMasterIdLst>
  <p:handoutMasterIdLst>
    <p:handoutMasterId r:id="rId21"/>
  </p:handoutMasterIdLst>
  <p:sldIdLst>
    <p:sldId id="518" r:id="rId4"/>
    <p:sldId id="641" r:id="rId5"/>
    <p:sldId id="638" r:id="rId6"/>
    <p:sldId id="640" r:id="rId7"/>
    <p:sldId id="586" r:id="rId8"/>
    <p:sldId id="587" r:id="rId9"/>
    <p:sldId id="628" r:id="rId10"/>
    <p:sldId id="619" r:id="rId11"/>
    <p:sldId id="620" r:id="rId12"/>
    <p:sldId id="589" r:id="rId13"/>
    <p:sldId id="621" r:id="rId14"/>
    <p:sldId id="626" r:id="rId15"/>
    <p:sldId id="651" r:id="rId16"/>
    <p:sldId id="622" r:id="rId17"/>
    <p:sldId id="627" r:id="rId18"/>
    <p:sldId id="625" r:id="rId19"/>
  </p:sldIdLst>
  <p:sldSz cx="10693400" cy="7561263"/>
  <p:notesSz cx="6669088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17">
          <p15:clr>
            <a:srgbClr val="A4A3A4"/>
          </p15:clr>
        </p15:guide>
        <p15:guide id="2" orient="horz" pos="4139">
          <p15:clr>
            <a:srgbClr val="A4A3A4"/>
          </p15:clr>
        </p15:guide>
        <p15:guide id="3" pos="3368">
          <p15:clr>
            <a:srgbClr val="A4A3A4"/>
          </p15:clr>
        </p15:guide>
        <p15:guide id="4" pos="295">
          <p15:clr>
            <a:srgbClr val="A4A3A4"/>
          </p15:clr>
        </p15:guide>
        <p15:guide id="5" pos="64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EAEAEA"/>
    <a:srgbClr val="7FC1F0"/>
    <a:srgbClr val="000000"/>
    <a:srgbClr val="FFFF00"/>
    <a:srgbClr val="DDDDDD"/>
    <a:srgbClr val="CC9900"/>
    <a:srgbClr val="4C342D"/>
    <a:srgbClr val="FB818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7263" autoAdjust="0"/>
  </p:normalViewPr>
  <p:slideViewPr>
    <p:cSldViewPr snapToGrid="0" snapToObjects="1">
      <p:cViewPr varScale="1">
        <p:scale>
          <a:sx n="118" d="100"/>
          <a:sy n="118" d="100"/>
        </p:scale>
        <p:origin x="948" y="114"/>
      </p:cViewPr>
      <p:guideLst>
        <p:guide orient="horz" pos="817"/>
        <p:guide orient="horz" pos="4139"/>
        <p:guide pos="3368"/>
        <p:guide pos="295"/>
        <p:guide pos="6442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9" cy="493633"/>
          </a:xfrm>
          <a:prstGeom prst="rect">
            <a:avLst/>
          </a:prstGeom>
        </p:spPr>
        <p:txBody>
          <a:bodyPr vert="horz" lIns="90301" tIns="45150" rIns="90301" bIns="4515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9" cy="493633"/>
          </a:xfrm>
          <a:prstGeom prst="rect">
            <a:avLst/>
          </a:prstGeom>
        </p:spPr>
        <p:txBody>
          <a:bodyPr vert="horz" lIns="90301" tIns="45150" rIns="90301" bIns="45150" rtlCol="0"/>
          <a:lstStyle>
            <a:lvl1pPr algn="r">
              <a:defRPr sz="1200"/>
            </a:lvl1pPr>
          </a:lstStyle>
          <a:p>
            <a:fld id="{E4429390-B827-43C6-95E1-72988E8D2D60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9" cy="493633"/>
          </a:xfrm>
          <a:prstGeom prst="rect">
            <a:avLst/>
          </a:prstGeom>
        </p:spPr>
        <p:txBody>
          <a:bodyPr vert="horz" lIns="90301" tIns="45150" rIns="90301" bIns="4515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9" cy="493633"/>
          </a:xfrm>
          <a:prstGeom prst="rect">
            <a:avLst/>
          </a:prstGeom>
        </p:spPr>
        <p:txBody>
          <a:bodyPr vert="horz" lIns="90301" tIns="45150" rIns="90301" bIns="45150" rtlCol="0" anchor="b"/>
          <a:lstStyle>
            <a:lvl1pPr algn="r">
              <a:defRPr sz="1200"/>
            </a:lvl1pPr>
          </a:lstStyle>
          <a:p>
            <a:fld id="{0B602368-27F1-432C-806A-B55A284403C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0321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1" tIns="45150" rIns="90301" bIns="4515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1"/>
            <a:ext cx="288993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1" tIns="45150" rIns="90301" bIns="4515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5963" y="739775"/>
            <a:ext cx="5237162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89516"/>
            <a:ext cx="5335270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1" tIns="45150" rIns="90301" bIns="45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8"/>
            <a:ext cx="288993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1" tIns="45150" rIns="90301" bIns="4515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377318"/>
            <a:ext cx="288993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1" tIns="45150" rIns="90301" bIns="4515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29E73B-ED62-4D9C-876E-DA8605737B0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7722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Blanco_Titel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607050"/>
            <a:ext cx="7364412" cy="1220788"/>
          </a:xfrm>
        </p:spPr>
        <p:txBody>
          <a:bodyPr anchor="ctr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48625" y="5607050"/>
            <a:ext cx="2178050" cy="495300"/>
          </a:xfrm>
        </p:spPr>
        <p:txBody>
          <a:bodyPr wrap="none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8048625" y="6238875"/>
            <a:ext cx="2178050" cy="525463"/>
          </a:xfrm>
        </p:spPr>
        <p:txBody>
          <a:bodyPr anchor="b"/>
          <a:lstStyle>
            <a:lvl1pPr algn="r" defTabSz="914400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B497DD9-B3B5-4CD9-B2C1-A1B504E4EA99}" type="datetime1">
              <a:rPr lang="de-DE" smtClean="0"/>
              <a:t>18.09.2019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209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0C539-40AC-4FF3-8FE1-545BC0E8B3B6}" type="datetime1">
              <a:rPr lang="de-DE" smtClean="0"/>
              <a:t>18.09.2019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Water Neuheiten Gut Böckel 2019 |  OLS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E3DB-2075-4FAD-8B5F-B4D643017A1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856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86688" y="171450"/>
            <a:ext cx="2439987" cy="6394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171450"/>
            <a:ext cx="7167563" cy="6394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4CAE3-D334-4D2B-BC77-CE4254261DC0}" type="datetime1">
              <a:rPr lang="de-DE" smtClean="0"/>
              <a:t>18.09.2019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Water Neuheiten Gut Böckel 2019 |  OLS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09857-442A-4CA1-AC47-B7F3C9E73A2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91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FF040-5AF3-41F8-952F-2404E6FC9176}" type="datetime1">
              <a:rPr lang="de-DE" smtClean="0"/>
              <a:t>18.09.2019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Water Neuheiten Gut Böckel 2019 |  OLS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40DAF-E046-4DB1-92CB-91FF949FDF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99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551F0-C0DC-45E8-8F5D-A0B1299F9185}" type="datetime1">
              <a:rPr lang="de-DE" smtClean="0"/>
              <a:t>18.09.2019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Water Neuheiten Gut Böckel 2019 |  OLS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30FBB-BC75-412E-87B0-EAEBA6185B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79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7F0EB-BB6F-4E9D-9DF6-F3A2636DB733}" type="datetime1">
              <a:rPr lang="de-DE" smtClean="0"/>
              <a:t>18.09.2019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Water Neuheiten Gut Böckel 2019 |  OLS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6DCAB-CA75-4638-844E-9889FB9D55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99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319213"/>
            <a:ext cx="4811713" cy="505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0838" y="1319213"/>
            <a:ext cx="4811712" cy="505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7DFF5-0C18-4766-9C54-610A119EDA4E}" type="datetime1">
              <a:rPr lang="de-DE" smtClean="0"/>
              <a:t>18.09.2019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Water Neuheiten Gut Böckel 2019 |  OLS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3D502-51FB-4FA3-A83C-12132A923D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5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C989D-ECDF-4652-ABDA-CEE1F78F11B6}" type="datetime1">
              <a:rPr lang="de-DE" smtClean="0"/>
              <a:t>18.09.2019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Water Neuheiten Gut Böckel 2019 |  OLS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22318-1DA2-4331-9CA0-DE2DD4A17B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86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38F79-B302-4E8C-BF7A-346B11F637FD}" type="datetime1">
              <a:rPr lang="de-DE" smtClean="0"/>
              <a:t>18.09.2019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Water Neuheiten Gut Böckel 2019 |  OLS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CD198-E404-423F-A764-6ABC0B9BFA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907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1F354-1657-40BA-9F7D-A8D54A84E438}" type="datetime1">
              <a:rPr lang="de-DE" smtClean="0"/>
              <a:t>18.09.2019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Water Neuheiten Gut Böckel 2019 |  OLS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30EE-149E-4B4E-9205-48278507F6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85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81095-6EF9-4664-B599-F8F23B4CD826}" type="datetime1">
              <a:rPr lang="de-DE" smtClean="0"/>
              <a:t>18.09.2019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Water Neuheiten Gut Böckel 2019 |  OLS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0448E-3EF0-4382-B755-CFA5B25D18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86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01C15-F206-42C2-A5CD-7D2982E50D03}" type="datetime1">
              <a:rPr lang="de-DE" smtClean="0"/>
              <a:t>18.09.2019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Water Neuheiten Gut Böckel 2019 |  OLS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E4E4A-A6B5-40DD-BC9B-781F0658427C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03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BF3A6-E94F-4E0C-BD67-A29D9FA6711A}" type="datetime1">
              <a:rPr lang="de-DE" smtClean="0"/>
              <a:t>18.09.2019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Water Neuheiten Gut Böckel 2019 |  OLS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B5AC-E439-4812-A1E0-E8B160E971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87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72ADF-975C-454A-A964-9A154DEE613A}" type="datetime1">
              <a:rPr lang="de-DE" smtClean="0"/>
              <a:t>18.09.2019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Water Neuheiten Gut Böckel 2019 |  OLS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7FAF0-BDA8-481A-9F05-EC4F040B56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0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99388" y="190500"/>
            <a:ext cx="2443162" cy="61817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190500"/>
            <a:ext cx="7180263" cy="61817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C4DA8-7D0F-4047-801B-3F48D2DF5F98}" type="datetime1">
              <a:rPr lang="de-DE" smtClean="0"/>
              <a:t>18.09.2019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Water Neuheiten Gut Böckel 2019 |  OLS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66FE8-0FEF-4F99-8833-87D5C36DF6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8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Blanco_Titel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607050"/>
            <a:ext cx="7364412" cy="1220788"/>
          </a:xfrm>
        </p:spPr>
        <p:txBody>
          <a:bodyPr anchor="ctr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48625" y="5607050"/>
            <a:ext cx="2178050" cy="495300"/>
          </a:xfrm>
        </p:spPr>
        <p:txBody>
          <a:bodyPr wrap="none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8048625" y="6238875"/>
            <a:ext cx="2178050" cy="525463"/>
          </a:xfrm>
        </p:spPr>
        <p:txBody>
          <a:bodyPr anchor="b"/>
          <a:lstStyle>
            <a:lvl1pPr algn="r" defTabSz="914400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A4CBCAF-22EF-4980-B6E2-A1DBD766F53B}" type="datetime1">
              <a:rPr lang="de-DE" smtClean="0">
                <a:solidFill>
                  <a:srgbClr val="FFFFFF"/>
                </a:solidFill>
              </a:rPr>
              <a:t>18.09.2019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56CAD-3B1B-46F6-B2AB-8D3160F1CAD8}" type="datetime1">
              <a:rPr lang="de-DE" smtClean="0">
                <a:solidFill>
                  <a:srgbClr val="414141"/>
                </a:solidFill>
              </a:rPr>
              <a:t>18.09.2019</a:t>
            </a:fld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414141"/>
                </a:solidFill>
              </a:rPr>
              <a:t>Water Neuheiten Gut Böckel 2019 |  OLS</a:t>
            </a:r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E4E4A-A6B5-40DD-BC9B-781F0658427C}" type="slidenum">
              <a:rPr lang="de-DE">
                <a:solidFill>
                  <a:srgbClr val="414141"/>
                </a:solidFill>
              </a:rPr>
              <a:pPr/>
              <a:t>‹Nr.›</a:t>
            </a:fld>
            <a:endParaRPr lang="de-DE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9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2AEEE-A15E-49C9-993D-E9DBD5683A5F}" type="datetime1">
              <a:rPr lang="de-DE" smtClean="0">
                <a:solidFill>
                  <a:srgbClr val="414141"/>
                </a:solidFill>
              </a:rPr>
              <a:t>18.09.2019</a:t>
            </a:fld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414141"/>
                </a:solidFill>
              </a:rPr>
              <a:t>Water Neuheiten Gut Böckel 2019 |  OLS</a:t>
            </a:r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C53E0-32BF-4C6C-869A-E95F4EF56F85}" type="slidenum">
              <a:rPr lang="de-DE">
                <a:solidFill>
                  <a:srgbClr val="414141"/>
                </a:solidFill>
              </a:rPr>
              <a:pPr/>
              <a:t>‹Nr.›</a:t>
            </a:fld>
            <a:endParaRPr lang="de-DE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9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296988"/>
            <a:ext cx="4803775" cy="5268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22900" y="1296988"/>
            <a:ext cx="4803775" cy="5268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44E8E-7B7A-4F89-B152-92D9226B696A}" type="datetime1">
              <a:rPr lang="de-DE" smtClean="0">
                <a:solidFill>
                  <a:srgbClr val="414141"/>
                </a:solidFill>
              </a:rPr>
              <a:t>18.09.2019</a:t>
            </a:fld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414141"/>
                </a:solidFill>
              </a:rPr>
              <a:t>Water Neuheiten Gut Böckel 2019 |  OLS</a:t>
            </a:r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F6917-80A7-4F57-B31D-6F02FB180AB5}" type="slidenum">
              <a:rPr lang="de-DE">
                <a:solidFill>
                  <a:srgbClr val="414141"/>
                </a:solidFill>
              </a:rPr>
              <a:pPr/>
              <a:t>‹Nr.›</a:t>
            </a:fld>
            <a:endParaRPr lang="de-DE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52EDB-598D-45A7-B970-BE50A79A8FD7}" type="datetime1">
              <a:rPr lang="de-DE" smtClean="0">
                <a:solidFill>
                  <a:srgbClr val="414141"/>
                </a:solidFill>
              </a:rPr>
              <a:t>18.09.2019</a:t>
            </a:fld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414141"/>
                </a:solidFill>
              </a:rPr>
              <a:t>Water Neuheiten Gut Böckel 2019 |  OLS</a:t>
            </a:r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38543-7A40-4245-B130-5D3AA089B860}" type="slidenum">
              <a:rPr lang="de-DE">
                <a:solidFill>
                  <a:srgbClr val="414141"/>
                </a:solidFill>
              </a:rPr>
              <a:pPr/>
              <a:t>‹Nr.›</a:t>
            </a:fld>
            <a:endParaRPr lang="de-DE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6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2CC7E-BD4D-4B4D-9CBE-8D3718C2355C}" type="datetime1">
              <a:rPr lang="de-DE" smtClean="0">
                <a:solidFill>
                  <a:srgbClr val="414141"/>
                </a:solidFill>
              </a:rPr>
              <a:t>18.09.2019</a:t>
            </a:fld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414141"/>
                </a:solidFill>
              </a:rPr>
              <a:t>Water Neuheiten Gut Böckel 2019 |  OLS</a:t>
            </a:r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A58B6-DAF6-44AF-A9F0-57B462A3E3E5}" type="slidenum">
              <a:rPr lang="de-DE">
                <a:solidFill>
                  <a:srgbClr val="414141"/>
                </a:solidFill>
              </a:rPr>
              <a:pPr/>
              <a:t>‹Nr.›</a:t>
            </a:fld>
            <a:endParaRPr lang="de-DE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5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91F16-B0A7-4AC0-829A-03F04B277395}" type="datetime1">
              <a:rPr lang="de-DE" smtClean="0">
                <a:solidFill>
                  <a:srgbClr val="414141"/>
                </a:solidFill>
              </a:rPr>
              <a:t>18.09.2019</a:t>
            </a:fld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414141"/>
                </a:solidFill>
              </a:rPr>
              <a:t>Water Neuheiten Gut Böckel 2019 |  OLS</a:t>
            </a:r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1252D-7C18-4E49-84D6-4CBD8C094EBF}" type="slidenum">
              <a:rPr lang="de-DE">
                <a:solidFill>
                  <a:srgbClr val="414141"/>
                </a:solidFill>
              </a:rPr>
              <a:pPr/>
              <a:t>‹Nr.›</a:t>
            </a:fld>
            <a:endParaRPr lang="de-DE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1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77581-2A9A-4318-9D0D-C4C27F5B7DE2}" type="datetime1">
              <a:rPr lang="de-DE" smtClean="0"/>
              <a:t>18.09.2019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Water Neuheiten Gut Böckel 2019 |  OLS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C53E0-32BF-4C6C-869A-E95F4EF56F8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734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09903-E425-435A-93D3-6675A14577BD}" type="datetime1">
              <a:rPr lang="de-DE" smtClean="0">
                <a:solidFill>
                  <a:srgbClr val="414141"/>
                </a:solidFill>
              </a:rPr>
              <a:t>18.09.2019</a:t>
            </a:fld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414141"/>
                </a:solidFill>
              </a:rPr>
              <a:t>Water Neuheiten Gut Böckel 2019 |  OLS</a:t>
            </a:r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4FEDD-2986-45B2-9BCC-3A3022469175}" type="slidenum">
              <a:rPr lang="de-DE">
                <a:solidFill>
                  <a:srgbClr val="414141"/>
                </a:solidFill>
              </a:rPr>
              <a:pPr/>
              <a:t>‹Nr.›</a:t>
            </a:fld>
            <a:endParaRPr lang="de-DE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7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E61B4-12AB-48D1-A36B-B34BA0E88AFE}" type="datetime1">
              <a:rPr lang="de-DE" smtClean="0">
                <a:solidFill>
                  <a:srgbClr val="414141"/>
                </a:solidFill>
              </a:rPr>
              <a:t>18.09.2019</a:t>
            </a:fld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414141"/>
                </a:solidFill>
              </a:rPr>
              <a:t>Water Neuheiten Gut Böckel 2019 |  OLS</a:t>
            </a:r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68E34-9053-4B93-B9BD-39CC261169CF}" type="slidenum">
              <a:rPr lang="de-DE">
                <a:solidFill>
                  <a:srgbClr val="414141"/>
                </a:solidFill>
              </a:rPr>
              <a:pPr/>
              <a:t>‹Nr.›</a:t>
            </a:fld>
            <a:endParaRPr lang="de-DE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BABBF-3D8A-4664-8A1D-7E16AE8FBCE5}" type="datetime1">
              <a:rPr lang="de-DE" smtClean="0">
                <a:solidFill>
                  <a:srgbClr val="414141"/>
                </a:solidFill>
              </a:rPr>
              <a:t>18.09.2019</a:t>
            </a:fld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414141"/>
                </a:solidFill>
              </a:rPr>
              <a:t>Water Neuheiten Gut Böckel 2019 |  OLS</a:t>
            </a:r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E3DB-2075-4FAD-8B5F-B4D643017A17}" type="slidenum">
              <a:rPr lang="de-DE">
                <a:solidFill>
                  <a:srgbClr val="414141"/>
                </a:solidFill>
              </a:rPr>
              <a:pPr/>
              <a:t>‹Nr.›</a:t>
            </a:fld>
            <a:endParaRPr lang="de-DE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86688" y="171450"/>
            <a:ext cx="2439987" cy="6394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171450"/>
            <a:ext cx="7167563" cy="6394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46512-2547-494C-A492-CD203880D589}" type="datetime1">
              <a:rPr lang="de-DE" smtClean="0">
                <a:solidFill>
                  <a:srgbClr val="414141"/>
                </a:solidFill>
              </a:rPr>
              <a:t>18.09.2019</a:t>
            </a:fld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414141"/>
                </a:solidFill>
              </a:rPr>
              <a:t>Water Neuheiten Gut Böckel 2019 |  OLS</a:t>
            </a:r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09857-442A-4CA1-AC47-B7F3C9E73A27}" type="slidenum">
              <a:rPr lang="de-DE">
                <a:solidFill>
                  <a:srgbClr val="414141"/>
                </a:solidFill>
              </a:rPr>
              <a:pPr/>
              <a:t>‹Nr.›</a:t>
            </a:fld>
            <a:endParaRPr lang="de-DE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3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296988"/>
            <a:ext cx="4803775" cy="5268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22900" y="1296988"/>
            <a:ext cx="4803775" cy="5268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24151-EF7C-4E15-9B5E-3466530238E4}" type="datetime1">
              <a:rPr lang="de-DE" smtClean="0"/>
              <a:t>18.09.2019</a:t>
            </a:fld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Water Neuheiten Gut Böckel 2019 |  OLS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F6917-80A7-4F57-B31D-6F02FB180AB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16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EE45E-DC52-4073-ADAC-CA1EBC043734}" type="datetime1">
              <a:rPr lang="de-DE" smtClean="0"/>
              <a:t>18.09.2019</a:t>
            </a:fld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Water Neuheiten Gut Böckel 2019 |  OLS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38543-7A40-4245-B130-5D3AA089B860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283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F6E1D-806A-444E-80EF-C98F6A1DD073}" type="datetime1">
              <a:rPr lang="de-DE" smtClean="0"/>
              <a:t>18.09.2019</a:t>
            </a:fld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Water Neuheiten Gut Böckel 2019 |  OLS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A58B6-DAF6-44AF-A9F0-57B462A3E3E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284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22D89-84B8-492F-8B4B-F908E3BC620B}" type="datetime1">
              <a:rPr lang="de-DE" smtClean="0"/>
              <a:t>18.09.2019</a:t>
            </a:fld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Water Neuheiten Gut Böckel 2019 |  OLS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1252D-7C18-4E49-84D6-4CBD8C094EB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09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3E0F6-51DD-4E91-A785-6F837B61E7ED}" type="datetime1">
              <a:rPr lang="de-DE" smtClean="0"/>
              <a:t>18.09.2019</a:t>
            </a:fld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Water Neuheiten Gut Böckel 2019 |  OLS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4FEDD-2986-45B2-9BCC-3A302246917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79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A66D4-25F6-4012-B7CE-F2E7095C37BB}" type="datetime1">
              <a:rPr lang="de-DE" smtClean="0"/>
              <a:t>18.09.2019</a:t>
            </a:fld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Water Neuheiten Gut Böckel 2019 |  OLS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68E34-9053-4B93-B9BD-39CC261169C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449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logo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667750" y="6951663"/>
            <a:ext cx="165893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66725" y="171450"/>
            <a:ext cx="975995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6725" y="1296988"/>
            <a:ext cx="975995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31825" y="7132638"/>
            <a:ext cx="9890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AA136956-CC0C-4D2C-BCFC-7E32678E6889}" type="datetime1">
              <a:rPr lang="de-DE" smtClean="0"/>
              <a:t>18.09.2019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620838" y="7132638"/>
            <a:ext cx="674846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de-DE"/>
              <a:t>Water Neuheiten Gut Böckel 2019 |  OLS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68313" y="7131050"/>
            <a:ext cx="2111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ECC6AA21-9975-4E64-BC9A-36B6C46939EF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035" name="Line 7"/>
          <p:cNvSpPr>
            <a:spLocks noChangeShapeType="1"/>
          </p:cNvSpPr>
          <p:nvPr/>
        </p:nvSpPr>
        <p:spPr bwMode="gray">
          <a:xfrm>
            <a:off x="466725" y="6813550"/>
            <a:ext cx="97599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036" name="Line 8"/>
          <p:cNvSpPr>
            <a:spLocks noChangeShapeType="1"/>
          </p:cNvSpPr>
          <p:nvPr/>
        </p:nvSpPr>
        <p:spPr bwMode="gray">
          <a:xfrm>
            <a:off x="466725" y="1044575"/>
            <a:ext cx="97599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042988" rtl="0" eaLnBrk="1" fontAlgn="base" hangingPunct="1">
        <a:spcBef>
          <a:spcPct val="25000"/>
        </a:spcBef>
        <a:spcAft>
          <a:spcPct val="10000"/>
        </a:spcAft>
        <a:buClr>
          <a:schemeClr val="bg2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19075" indent="-217488" algn="l" defTabSz="1042988" rtl="0" eaLnBrk="1" fontAlgn="base" hangingPunct="1">
        <a:spcBef>
          <a:spcPct val="25000"/>
        </a:spcBef>
        <a:spcAft>
          <a:spcPct val="1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396875" indent="-176213" algn="l" defTabSz="1042988" rtl="0" eaLnBrk="1" fontAlgn="base" hangingPunct="1">
        <a:spcBef>
          <a:spcPct val="25000"/>
        </a:spcBef>
        <a:spcAft>
          <a:spcPct val="1000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3pPr>
      <a:lvl4pPr marL="581025" indent="-182563" algn="l" defTabSz="1042988" rtl="0" eaLnBrk="1" fontAlgn="base" hangingPunct="1">
        <a:spcBef>
          <a:spcPct val="25000"/>
        </a:spcBef>
        <a:spcAft>
          <a:spcPct val="1000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4pPr>
      <a:lvl5pPr marL="731838" indent="-149225" algn="l" defTabSz="1042988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5pPr>
      <a:lvl6pPr marL="1189038" indent="-149225" algn="l" defTabSz="1042988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6pPr>
      <a:lvl7pPr marL="1646238" indent="-149225" algn="l" defTabSz="1042988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7pPr>
      <a:lvl8pPr marL="2103438" indent="-149225" algn="l" defTabSz="1042988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8pPr>
      <a:lvl9pPr marL="2560638" indent="-149225" algn="l" defTabSz="1042988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90500"/>
            <a:ext cx="71961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319213"/>
            <a:ext cx="9775825" cy="505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7092950"/>
            <a:ext cx="14065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1414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9C0126-5957-44F5-9C12-66CC72C71513}" type="datetime1">
              <a:rPr lang="de-DE" smtClean="0">
                <a:cs typeface="+mn-cs"/>
              </a:rPr>
              <a:t>18.09.2019</a:t>
            </a:fld>
            <a:endParaRPr lang="de-DE"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11325" y="7092950"/>
            <a:ext cx="65024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1414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>
                <a:cs typeface="+mn-cs"/>
              </a:rPr>
              <a:t>Water Neuheiten Gut Böckel 2019 |  OLS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725" y="7092950"/>
            <a:ext cx="5286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1414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2B33838-5349-469B-9D08-34BA0B760B5A}" type="slidenum">
              <a:rPr lang="de-DE">
                <a:cs typeface="+mn-cs"/>
              </a:rPr>
              <a:pPr>
                <a:defRPr/>
              </a:pPr>
              <a:t>‹Nr.›</a:t>
            </a:fld>
            <a:endParaRPr lang="de-DE">
              <a:cs typeface="+mn-cs"/>
            </a:endParaRPr>
          </a:p>
        </p:txBody>
      </p:sp>
      <p:sp>
        <p:nvSpPr>
          <p:cNvPr id="4103" name="Line 8"/>
          <p:cNvSpPr>
            <a:spLocks noChangeShapeType="1"/>
          </p:cNvSpPr>
          <p:nvPr userDrawn="1"/>
        </p:nvSpPr>
        <p:spPr bwMode="auto">
          <a:xfrm>
            <a:off x="471488" y="1044575"/>
            <a:ext cx="97710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10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4" name="Line 10"/>
          <p:cNvSpPr>
            <a:spLocks noChangeShapeType="1"/>
          </p:cNvSpPr>
          <p:nvPr userDrawn="1"/>
        </p:nvSpPr>
        <p:spPr bwMode="auto">
          <a:xfrm>
            <a:off x="471488" y="6708775"/>
            <a:ext cx="97710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1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4105" name="Picture 11" descr="steelart_logo_klein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5" y="6732588"/>
            <a:ext cx="16922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5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C342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C342D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C342D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C342D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C342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4C342D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4C342D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4C342D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4C342D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rgbClr val="8E8E8E"/>
        </a:buClr>
        <a:buFont typeface="Wingdings" pitchFamily="2" charset="2"/>
        <a:defRPr sz="1700">
          <a:solidFill>
            <a:srgbClr val="414141"/>
          </a:solidFill>
          <a:latin typeface="+mn-lt"/>
          <a:ea typeface="+mn-ea"/>
          <a:cs typeface="+mn-cs"/>
        </a:defRPr>
      </a:lvl1pPr>
      <a:lvl2pPr marL="447675" indent="-265113" algn="l" rtl="0" eaLnBrk="0" fontAlgn="base" hangingPunct="0">
        <a:spcBef>
          <a:spcPct val="20000"/>
        </a:spcBef>
        <a:spcAft>
          <a:spcPct val="0"/>
        </a:spcAft>
        <a:buClr>
          <a:srgbClr val="8E8E8E"/>
        </a:buClr>
        <a:buFont typeface="Wingdings" pitchFamily="2" charset="2"/>
        <a:defRPr sz="1500">
          <a:solidFill>
            <a:srgbClr val="414141"/>
          </a:solidFill>
          <a:latin typeface="+mn-lt"/>
        </a:defRPr>
      </a:lvl2pPr>
      <a:lvl3pPr marL="630238" indent="-180975" algn="l" rtl="0" eaLnBrk="0" fontAlgn="base" hangingPunct="0">
        <a:spcBef>
          <a:spcPct val="20000"/>
        </a:spcBef>
        <a:spcAft>
          <a:spcPct val="0"/>
        </a:spcAft>
        <a:defRPr sz="1300">
          <a:solidFill>
            <a:srgbClr val="414141"/>
          </a:solidFill>
          <a:latin typeface="+mn-lt"/>
        </a:defRPr>
      </a:lvl3pPr>
      <a:lvl4pPr marL="819150" indent="-187325" algn="l" rtl="0" eaLnBrk="0" fontAlgn="base" hangingPunct="0">
        <a:spcBef>
          <a:spcPct val="20000"/>
        </a:spcBef>
        <a:spcAft>
          <a:spcPct val="0"/>
        </a:spcAft>
        <a:defRPr sz="1300">
          <a:solidFill>
            <a:srgbClr val="414141"/>
          </a:solidFill>
          <a:latin typeface="+mn-lt"/>
        </a:defRPr>
      </a:lvl4pPr>
      <a:lvl5pPr marL="2070100" indent="-22860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273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29845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417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8989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logo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667750" y="6951663"/>
            <a:ext cx="165893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66725" y="171450"/>
            <a:ext cx="975995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6725" y="1296988"/>
            <a:ext cx="975995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31825" y="7132638"/>
            <a:ext cx="9890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FE8EFC05-A2F0-4555-B0E9-F96B4347282F}" type="datetime1">
              <a:rPr lang="de-DE" smtClean="0">
                <a:solidFill>
                  <a:srgbClr val="414141"/>
                </a:solidFill>
              </a:rPr>
              <a:t>18.09.2019</a:t>
            </a:fld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620838" y="7132638"/>
            <a:ext cx="674846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de-DE">
                <a:solidFill>
                  <a:srgbClr val="414141"/>
                </a:solidFill>
              </a:rPr>
              <a:t>Water Neuheiten Gut Böckel 2019 |  OLS</a:t>
            </a:r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68313" y="7131050"/>
            <a:ext cx="2111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ECC6AA21-9975-4E64-BC9A-36B6C46939EF}" type="slidenum">
              <a:rPr lang="de-DE">
                <a:solidFill>
                  <a:srgbClr val="414141"/>
                </a:solidFill>
              </a:rPr>
              <a:pPr/>
              <a:t>‹Nr.›</a:t>
            </a:fld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1035" name="Line 7"/>
          <p:cNvSpPr>
            <a:spLocks noChangeShapeType="1"/>
          </p:cNvSpPr>
          <p:nvPr/>
        </p:nvSpPr>
        <p:spPr bwMode="gray">
          <a:xfrm>
            <a:off x="466725" y="6813550"/>
            <a:ext cx="97599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1036" name="Line 8"/>
          <p:cNvSpPr>
            <a:spLocks noChangeShapeType="1"/>
          </p:cNvSpPr>
          <p:nvPr/>
        </p:nvSpPr>
        <p:spPr bwMode="gray">
          <a:xfrm>
            <a:off x="466725" y="1044575"/>
            <a:ext cx="97599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0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042988" rtl="0" eaLnBrk="1" fontAlgn="base" hangingPunct="1">
        <a:spcBef>
          <a:spcPct val="25000"/>
        </a:spcBef>
        <a:spcAft>
          <a:spcPct val="10000"/>
        </a:spcAft>
        <a:buClr>
          <a:schemeClr val="bg2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19075" indent="-217488" algn="l" defTabSz="1042988" rtl="0" eaLnBrk="1" fontAlgn="base" hangingPunct="1">
        <a:spcBef>
          <a:spcPct val="25000"/>
        </a:spcBef>
        <a:spcAft>
          <a:spcPct val="1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396875" indent="-176213" algn="l" defTabSz="1042988" rtl="0" eaLnBrk="1" fontAlgn="base" hangingPunct="1">
        <a:spcBef>
          <a:spcPct val="25000"/>
        </a:spcBef>
        <a:spcAft>
          <a:spcPct val="1000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3pPr>
      <a:lvl4pPr marL="581025" indent="-182563" algn="l" defTabSz="1042988" rtl="0" eaLnBrk="1" fontAlgn="base" hangingPunct="1">
        <a:spcBef>
          <a:spcPct val="25000"/>
        </a:spcBef>
        <a:spcAft>
          <a:spcPct val="1000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4pPr>
      <a:lvl5pPr marL="731838" indent="-149225" algn="l" defTabSz="1042988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5pPr>
      <a:lvl6pPr marL="1189038" indent="-149225" algn="l" defTabSz="1042988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6pPr>
      <a:lvl7pPr marL="1646238" indent="-149225" algn="l" defTabSz="1042988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7pPr>
      <a:lvl8pPr marL="2103438" indent="-149225" algn="l" defTabSz="1042988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8pPr>
      <a:lvl9pPr marL="2560638" indent="-149225" algn="l" defTabSz="1042988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029575" y="6176936"/>
            <a:ext cx="2178050" cy="495300"/>
          </a:xfrm>
        </p:spPr>
        <p:txBody>
          <a:bodyPr/>
          <a:lstStyle/>
          <a:p>
            <a:pPr eaLnBrk="1" hangingPunct="1"/>
            <a:r>
              <a:rPr lang="de-DE" dirty="0"/>
              <a:t>Autor: OLS</a:t>
            </a:r>
          </a:p>
          <a:p>
            <a:r>
              <a:rPr lang="de-DE" dirty="0"/>
              <a:t>Verteiler: Gut Böckel 2019</a:t>
            </a:r>
          </a:p>
          <a:p>
            <a:pPr eaLnBrk="1" hangingPunct="1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8029575" y="6827838"/>
            <a:ext cx="2178050" cy="262731"/>
          </a:xfrm>
        </p:spPr>
        <p:txBody>
          <a:bodyPr/>
          <a:lstStyle/>
          <a:p>
            <a:pPr>
              <a:defRPr/>
            </a:pPr>
            <a:fld id="{490B39D4-2844-4C47-9F44-0FFA8DF1BB69}" type="datetime1">
              <a:rPr lang="de-DE" smtClean="0"/>
              <a:t>18.09.2019</a:t>
            </a:fld>
            <a:endParaRPr lang="de-DE" dirty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1" y="5607050"/>
            <a:ext cx="8224752" cy="1220788"/>
          </a:xfrm>
        </p:spPr>
        <p:txBody>
          <a:bodyPr/>
          <a:lstStyle/>
          <a:p>
            <a:r>
              <a:rPr lang="de-DE" dirty="0" err="1"/>
              <a:t>Water</a:t>
            </a:r>
            <a:r>
              <a:rPr lang="de-DE" dirty="0"/>
              <a:t> Neuheiten Gut Böckel 2019</a:t>
            </a:r>
          </a:p>
        </p:txBody>
      </p:sp>
    </p:spTree>
    <p:extLst>
      <p:ext uri="{BB962C8B-B14F-4D97-AF65-F5344CB8AC3E}">
        <p14:creationId xmlns:p14="http://schemas.microsoft.com/office/powerpoint/2010/main" val="18232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2528727" y="1204269"/>
            <a:ext cx="1650489" cy="5455842"/>
          </a:xfrm>
          <a:prstGeom prst="rect">
            <a:avLst/>
          </a:prstGeom>
          <a:solidFill>
            <a:schemeClr val="accent4">
              <a:lumMod val="20000"/>
              <a:lumOff val="80000"/>
              <a:alpha val="41176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1042988"/>
            <a:endParaRPr lang="de-DE">
              <a:solidFill>
                <a:srgbClr val="414141"/>
              </a:solidFill>
            </a:endParaRPr>
          </a:p>
        </p:txBody>
      </p:sp>
      <p:sp>
        <p:nvSpPr>
          <p:cNvPr id="6146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437480A-2C3A-44E1-BAC5-D1B3B4387575}" type="datetime1">
              <a:rPr lang="de-DE" sz="800" smtClean="0">
                <a:solidFill>
                  <a:srgbClr val="414141"/>
                </a:solidFill>
              </a:rPr>
              <a:t>18.09.2019</a:t>
            </a:fld>
            <a:endParaRPr lang="de-DE" sz="800">
              <a:solidFill>
                <a:srgbClr val="414141"/>
              </a:solidFill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79917" y="3932190"/>
            <a:ext cx="2124001" cy="1047811"/>
          </a:xfrm>
          <a:prstGeom prst="rect">
            <a:avLst/>
          </a:prstGeom>
          <a:solidFill>
            <a:schemeClr val="accent1">
              <a:lumMod val="75000"/>
              <a:alpha val="59999"/>
            </a:schemeClr>
          </a:solidFill>
          <a:ln>
            <a:noFill/>
          </a:ln>
          <a:effectLst>
            <a:outerShdw dist="35921" dir="2700000" algn="ctr" rotWithShape="0">
              <a:srgbClr val="8E8E8E">
                <a:alpha val="50000"/>
              </a:srgbClr>
            </a:outerShdw>
          </a:effectLst>
          <a:extLst/>
        </p:spPr>
        <p:txBody>
          <a:bodyPr wrap="none" lIns="99517" tIns="49760" rIns="99517" bIns="49760" anchor="ctr"/>
          <a:lstStyle/>
          <a:p>
            <a:pPr algn="ctr" defTabSz="1135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srgbClr val="333399"/>
                </a:solidFill>
              </a:rPr>
              <a:t>Oberflächen</a:t>
            </a:r>
          </a:p>
          <a:p>
            <a:pPr algn="ctr" defTabSz="1135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srgbClr val="333399"/>
                </a:solidFill>
              </a:rPr>
              <a:t>+</a:t>
            </a:r>
          </a:p>
          <a:p>
            <a:pPr algn="ctr" defTabSz="1135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srgbClr val="333399"/>
                </a:solidFill>
              </a:rPr>
              <a:t> Ausführungen</a:t>
            </a:r>
          </a:p>
        </p:txBody>
      </p:sp>
      <p:sp>
        <p:nvSpPr>
          <p:cNvPr id="10" name="Rectangle 50"/>
          <p:cNvSpPr>
            <a:spLocks noChangeArrowheads="1"/>
          </p:cNvSpPr>
          <p:nvPr/>
        </p:nvSpPr>
        <p:spPr bwMode="auto">
          <a:xfrm>
            <a:off x="179918" y="5172848"/>
            <a:ext cx="2124002" cy="481462"/>
          </a:xfrm>
          <a:prstGeom prst="rect">
            <a:avLst/>
          </a:prstGeom>
          <a:solidFill>
            <a:schemeClr val="accent1">
              <a:lumMod val="75000"/>
              <a:alpha val="59999"/>
            </a:schemeClr>
          </a:solidFill>
          <a:ln>
            <a:noFill/>
          </a:ln>
          <a:effectLst>
            <a:outerShdw dist="35921" dir="2700000" algn="ctr" rotWithShape="0">
              <a:srgbClr val="8E8E8E">
                <a:alpha val="50000"/>
              </a:srgbClr>
            </a:outerShdw>
          </a:effectLst>
          <a:extLst/>
        </p:spPr>
        <p:txBody>
          <a:bodyPr wrap="none" lIns="99517" tIns="49760" rIns="99517" bIns="49760" anchor="ctr"/>
          <a:lstStyle/>
          <a:p>
            <a:pPr algn="ctr" defTabSz="1135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srgbClr val="333399"/>
                </a:solidFill>
              </a:rPr>
              <a:t>Lieferfähigkeit</a:t>
            </a: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179919" y="5827490"/>
            <a:ext cx="2124002" cy="481462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noFill/>
          </a:ln>
          <a:effectLst>
            <a:outerShdw dist="35921" dir="2700000" algn="ctr" rotWithShape="0">
              <a:srgbClr val="8E8E8E"/>
            </a:outerShdw>
          </a:effectLst>
          <a:extLst/>
        </p:spPr>
        <p:txBody>
          <a:bodyPr wrap="none" lIns="99533" tIns="49769" rIns="99533" bIns="49769" anchor="ctr"/>
          <a:lstStyle/>
          <a:p>
            <a:pPr algn="ctr" defTabSz="1135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srgbClr val="333399"/>
                </a:solidFill>
              </a:rPr>
              <a:t>Positionierung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2304419" y="1317819"/>
            <a:ext cx="2124000" cy="4991132"/>
            <a:chOff x="3824823" y="1317819"/>
            <a:chExt cx="2953845" cy="4991132"/>
          </a:xfrm>
        </p:grpSpPr>
        <p:sp>
          <p:nvSpPr>
            <p:cNvPr id="15" name="Rectangle 30"/>
            <p:cNvSpPr>
              <a:spLocks noChangeArrowheads="1"/>
            </p:cNvSpPr>
            <p:nvPr/>
          </p:nvSpPr>
          <p:spPr bwMode="auto">
            <a:xfrm>
              <a:off x="4246668" y="3932191"/>
              <a:ext cx="2082605" cy="104781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 dirty="0" err="1">
                  <a:solidFill>
                    <a:srgbClr val="FFFFFF">
                      <a:lumMod val="95000"/>
                    </a:srgbClr>
                  </a:solidFill>
                </a:rPr>
                <a:t>chrom</a:t>
              </a:r>
              <a:endParaRPr lang="de-DE" sz="1400" kern="0" dirty="0">
                <a:solidFill>
                  <a:srgbClr val="FFFFFF">
                    <a:lumMod val="95000"/>
                  </a:srgbClr>
                </a:solidFill>
              </a:endParaRPr>
            </a:p>
          </p:txBody>
        </p:sp>
        <p:sp>
          <p:nvSpPr>
            <p:cNvPr id="16" name="Text Box 41"/>
            <p:cNvSpPr txBox="1">
              <a:spLocks noChangeArrowheads="1"/>
            </p:cNvSpPr>
            <p:nvPr/>
          </p:nvSpPr>
          <p:spPr bwMode="auto">
            <a:xfrm>
              <a:off x="3824823" y="1317819"/>
              <a:ext cx="295384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1800" b="1" kern="0" dirty="0">
                  <a:solidFill>
                    <a:srgbClr val="333399"/>
                  </a:solidFill>
                </a:rPr>
                <a:t>LATO</a:t>
              </a:r>
            </a:p>
          </p:txBody>
        </p:sp>
        <p:sp>
          <p:nvSpPr>
            <p:cNvPr id="17" name="Rectangle 51"/>
            <p:cNvSpPr>
              <a:spLocks noChangeArrowheads="1"/>
            </p:cNvSpPr>
            <p:nvPr/>
          </p:nvSpPr>
          <p:spPr bwMode="auto">
            <a:xfrm>
              <a:off x="4261358" y="5172848"/>
              <a:ext cx="2082605" cy="48146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/>
              <a:r>
                <a:rPr lang="de-DE" sz="1800" dirty="0">
                  <a:solidFill>
                    <a:srgbClr val="FFFFFF">
                      <a:lumMod val="95000"/>
                    </a:srgbClr>
                  </a:solidFill>
                </a:rPr>
                <a:t>KW42 / 2019</a:t>
              </a:r>
            </a:p>
          </p:txBody>
        </p:sp>
        <p:sp>
          <p:nvSpPr>
            <p:cNvPr id="18" name="Rectangle 53"/>
            <p:cNvSpPr>
              <a:spLocks noChangeArrowheads="1"/>
            </p:cNvSpPr>
            <p:nvPr/>
          </p:nvSpPr>
          <p:spPr bwMode="auto">
            <a:xfrm>
              <a:off x="4261358" y="5827489"/>
              <a:ext cx="2082605" cy="481462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33" tIns="49769" rIns="99533" bIns="49769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800" kern="0" dirty="0" err="1">
                  <a:solidFill>
                    <a:srgbClr val="333399"/>
                  </a:solidFill>
                </a:rPr>
                <a:t>Comfort</a:t>
              </a:r>
              <a:endParaRPr lang="de-DE" sz="1800" kern="0" dirty="0">
                <a:solidFill>
                  <a:srgbClr val="333399"/>
                </a:solidFill>
              </a:endParaRPr>
            </a:p>
          </p:txBody>
        </p:sp>
      </p:grp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LATO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Water Neuheiten Gut Böckel 2019 |  OLS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4E4A-A6B5-40DD-BC9B-781F0658427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9" name="Rechteck 18"/>
          <p:cNvSpPr/>
          <p:nvPr/>
        </p:nvSpPr>
        <p:spPr bwMode="auto">
          <a:xfrm>
            <a:off x="2605684" y="1754992"/>
            <a:ext cx="1497525" cy="14347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gray">
          <a:xfrm>
            <a:off x="7831138" y="569913"/>
            <a:ext cx="2405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de-DE" sz="1200" dirty="0">
                <a:solidFill>
                  <a:srgbClr val="414141"/>
                </a:solidFill>
              </a:rPr>
              <a:t>Neuheiten </a:t>
            </a:r>
            <a:r>
              <a:rPr lang="de-DE" sz="1200" dirty="0" err="1">
                <a:solidFill>
                  <a:srgbClr val="414141"/>
                </a:solidFill>
              </a:rPr>
              <a:t>Water</a:t>
            </a:r>
            <a:endParaRPr lang="de-DE" sz="1200" dirty="0">
              <a:solidFill>
                <a:srgbClr val="414141"/>
              </a:solidFill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81B16D3B-28B6-413F-8B80-547D7505E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711" y="1204269"/>
            <a:ext cx="1650489" cy="5455842"/>
          </a:xfrm>
          <a:prstGeom prst="rect">
            <a:avLst/>
          </a:prstGeom>
          <a:solidFill>
            <a:schemeClr val="accent4">
              <a:lumMod val="20000"/>
              <a:lumOff val="80000"/>
              <a:alpha val="41176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1042988"/>
            <a:endParaRPr lang="de-DE">
              <a:solidFill>
                <a:srgbClr val="414141"/>
              </a:solidFill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31754B4A-2119-4958-A083-F699B660D4F4}"/>
              </a:ext>
            </a:extLst>
          </p:cNvPr>
          <p:cNvGrpSpPr/>
          <p:nvPr/>
        </p:nvGrpSpPr>
        <p:grpSpPr>
          <a:xfrm>
            <a:off x="4064403" y="1317819"/>
            <a:ext cx="2124000" cy="4991132"/>
            <a:chOff x="3824823" y="1317819"/>
            <a:chExt cx="2953845" cy="4991132"/>
          </a:xfrm>
        </p:grpSpPr>
        <p:sp>
          <p:nvSpPr>
            <p:cNvPr id="45" name="Rectangle 30">
              <a:extLst>
                <a:ext uri="{FF2B5EF4-FFF2-40B4-BE49-F238E27FC236}">
                  <a16:creationId xmlns:a16="http://schemas.microsoft.com/office/drawing/2014/main" id="{529BE970-0702-4B25-B6C0-1AC3CCE49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668" y="3932191"/>
              <a:ext cx="2082605" cy="104781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 dirty="0">
                  <a:solidFill>
                    <a:srgbClr val="FFFFFF">
                      <a:lumMod val="95000"/>
                    </a:srgbClr>
                  </a:solidFill>
                </a:rPr>
                <a:t>Edelstahl finish</a:t>
              </a:r>
            </a:p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 dirty="0" err="1">
                  <a:solidFill>
                    <a:srgbClr val="FFFFFF">
                      <a:lumMod val="95000"/>
                    </a:srgbClr>
                  </a:solidFill>
                </a:rPr>
                <a:t>UltraResist</a:t>
              </a:r>
              <a:endParaRPr lang="de-DE" sz="1400" kern="0" dirty="0">
                <a:solidFill>
                  <a:srgbClr val="FFFFFF">
                    <a:lumMod val="95000"/>
                  </a:srgbClr>
                </a:solidFill>
              </a:endParaRPr>
            </a:p>
          </p:txBody>
        </p:sp>
        <p:sp>
          <p:nvSpPr>
            <p:cNvPr id="46" name="Text Box 41">
              <a:extLst>
                <a:ext uri="{FF2B5EF4-FFF2-40B4-BE49-F238E27FC236}">
                  <a16:creationId xmlns:a16="http://schemas.microsoft.com/office/drawing/2014/main" id="{0C813A20-32C5-4534-B671-0BADE081C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823" y="1317819"/>
              <a:ext cx="295384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1800" b="1" kern="0" dirty="0">
                  <a:solidFill>
                    <a:srgbClr val="333399"/>
                  </a:solidFill>
                </a:rPr>
                <a:t>LATO</a:t>
              </a:r>
            </a:p>
          </p:txBody>
        </p:sp>
        <p:sp>
          <p:nvSpPr>
            <p:cNvPr id="47" name="Rectangle 51">
              <a:extLst>
                <a:ext uri="{FF2B5EF4-FFF2-40B4-BE49-F238E27FC236}">
                  <a16:creationId xmlns:a16="http://schemas.microsoft.com/office/drawing/2014/main" id="{FA3D3D1B-726D-4C05-9737-3C66C4886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358" y="5172848"/>
              <a:ext cx="2082605" cy="48146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/>
              <a:r>
                <a:rPr lang="de-DE" sz="1800" dirty="0">
                  <a:solidFill>
                    <a:srgbClr val="FFFFFF">
                      <a:lumMod val="95000"/>
                    </a:srgbClr>
                  </a:solidFill>
                </a:rPr>
                <a:t>KW42 / 2019</a:t>
              </a:r>
            </a:p>
          </p:txBody>
        </p:sp>
        <p:sp>
          <p:nvSpPr>
            <p:cNvPr id="48" name="Rectangle 53">
              <a:extLst>
                <a:ext uri="{FF2B5EF4-FFF2-40B4-BE49-F238E27FC236}">
                  <a16:creationId xmlns:a16="http://schemas.microsoft.com/office/drawing/2014/main" id="{BCCB81D2-3143-4DA5-A158-BF8F1B5EE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358" y="5827489"/>
              <a:ext cx="2082605" cy="481462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33" tIns="49769" rIns="99533" bIns="49769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800" kern="0" dirty="0" err="1">
                  <a:solidFill>
                    <a:srgbClr val="333399"/>
                  </a:solidFill>
                </a:rPr>
                <a:t>Comfort</a:t>
              </a:r>
              <a:endParaRPr lang="de-DE" sz="1800" kern="0" dirty="0">
                <a:solidFill>
                  <a:srgbClr val="333399"/>
                </a:solidFill>
              </a:endParaRPr>
            </a:p>
          </p:txBody>
        </p:sp>
      </p:grpSp>
      <p:sp>
        <p:nvSpPr>
          <p:cNvPr id="49" name="Rechteck 48">
            <a:extLst>
              <a:ext uri="{FF2B5EF4-FFF2-40B4-BE49-F238E27FC236}">
                <a16:creationId xmlns:a16="http://schemas.microsoft.com/office/drawing/2014/main" id="{C27520BB-0E24-46BD-9109-7E489FA20C39}"/>
              </a:ext>
            </a:extLst>
          </p:cNvPr>
          <p:cNvSpPr/>
          <p:nvPr/>
        </p:nvSpPr>
        <p:spPr bwMode="auto">
          <a:xfrm>
            <a:off x="4365668" y="1754992"/>
            <a:ext cx="1497525" cy="14347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2B5EE113-9DAD-4B2D-B63E-3EA20411D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501" y="1204269"/>
            <a:ext cx="1650489" cy="5455842"/>
          </a:xfrm>
          <a:prstGeom prst="rect">
            <a:avLst/>
          </a:prstGeom>
          <a:solidFill>
            <a:schemeClr val="accent4">
              <a:lumMod val="20000"/>
              <a:lumOff val="80000"/>
              <a:alpha val="41176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1042988"/>
            <a:endParaRPr lang="de-DE">
              <a:solidFill>
                <a:srgbClr val="414141"/>
              </a:solidFill>
            </a:endParaRP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5DB0527-2F90-4D0B-B56D-D13D4F9407E1}"/>
              </a:ext>
            </a:extLst>
          </p:cNvPr>
          <p:cNvGrpSpPr/>
          <p:nvPr/>
        </p:nvGrpSpPr>
        <p:grpSpPr>
          <a:xfrm>
            <a:off x="5863193" y="1317819"/>
            <a:ext cx="2124000" cy="4991132"/>
            <a:chOff x="3824823" y="1317819"/>
            <a:chExt cx="2953845" cy="4991132"/>
          </a:xfrm>
        </p:grpSpPr>
        <p:sp>
          <p:nvSpPr>
            <p:cNvPr id="52" name="Rectangle 30">
              <a:extLst>
                <a:ext uri="{FF2B5EF4-FFF2-40B4-BE49-F238E27FC236}">
                  <a16:creationId xmlns:a16="http://schemas.microsoft.com/office/drawing/2014/main" id="{0AC0324B-90F5-438F-B375-CB48E3A3B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668" y="3932191"/>
              <a:ext cx="2082605" cy="104781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 dirty="0" err="1">
                  <a:solidFill>
                    <a:srgbClr val="FFFFFF">
                      <a:lumMod val="95000"/>
                    </a:srgbClr>
                  </a:solidFill>
                </a:rPr>
                <a:t>Silgranit</a:t>
              </a:r>
              <a:r>
                <a:rPr lang="de-DE" sz="1400" kern="0" dirty="0">
                  <a:solidFill>
                    <a:srgbClr val="FFFFFF">
                      <a:lumMod val="95000"/>
                    </a:srgbClr>
                  </a:solidFill>
                </a:rPr>
                <a:t>-Look</a:t>
              </a:r>
            </a:p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 dirty="0" err="1">
                  <a:solidFill>
                    <a:srgbClr val="FFFFFF">
                      <a:lumMod val="95000"/>
                    </a:srgbClr>
                  </a:solidFill>
                </a:rPr>
                <a:t>bicolor</a:t>
              </a:r>
              <a:endParaRPr lang="de-DE" sz="1400" kern="0" dirty="0">
                <a:solidFill>
                  <a:srgbClr val="FFFFFF">
                    <a:lumMod val="95000"/>
                  </a:srgbClr>
                </a:solidFill>
              </a:endParaRPr>
            </a:p>
          </p:txBody>
        </p:sp>
        <p:sp>
          <p:nvSpPr>
            <p:cNvPr id="53" name="Text Box 41">
              <a:extLst>
                <a:ext uri="{FF2B5EF4-FFF2-40B4-BE49-F238E27FC236}">
                  <a16:creationId xmlns:a16="http://schemas.microsoft.com/office/drawing/2014/main" id="{9D19E965-1888-47C5-831C-03AA0A3C3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823" y="1317819"/>
              <a:ext cx="295384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1800" b="1" kern="0" dirty="0">
                  <a:solidFill>
                    <a:srgbClr val="333399"/>
                  </a:solidFill>
                </a:rPr>
                <a:t>LATO</a:t>
              </a:r>
            </a:p>
          </p:txBody>
        </p:sp>
        <p:sp>
          <p:nvSpPr>
            <p:cNvPr id="54" name="Rectangle 51">
              <a:extLst>
                <a:ext uri="{FF2B5EF4-FFF2-40B4-BE49-F238E27FC236}">
                  <a16:creationId xmlns:a16="http://schemas.microsoft.com/office/drawing/2014/main" id="{7D5B8C4F-5057-4068-AF36-679704420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358" y="5172848"/>
              <a:ext cx="2082605" cy="48146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/>
              <a:r>
                <a:rPr lang="de-DE" sz="1800" dirty="0">
                  <a:solidFill>
                    <a:srgbClr val="FFFFFF">
                      <a:lumMod val="95000"/>
                    </a:srgbClr>
                  </a:solidFill>
                </a:rPr>
                <a:t>KW42 / 2019</a:t>
              </a:r>
            </a:p>
          </p:txBody>
        </p:sp>
        <p:sp>
          <p:nvSpPr>
            <p:cNvPr id="55" name="Rectangle 53">
              <a:extLst>
                <a:ext uri="{FF2B5EF4-FFF2-40B4-BE49-F238E27FC236}">
                  <a16:creationId xmlns:a16="http://schemas.microsoft.com/office/drawing/2014/main" id="{773CCCB3-9C39-493F-A105-C0155784E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358" y="5827489"/>
              <a:ext cx="2082605" cy="481462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33" tIns="49769" rIns="99533" bIns="49769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800" kern="0" dirty="0" err="1">
                  <a:solidFill>
                    <a:srgbClr val="333399"/>
                  </a:solidFill>
                </a:rPr>
                <a:t>Comfort</a:t>
              </a:r>
              <a:endParaRPr lang="de-DE" sz="1800" kern="0" dirty="0">
                <a:solidFill>
                  <a:srgbClr val="333399"/>
                </a:solidFill>
              </a:endParaRPr>
            </a:p>
          </p:txBody>
        </p:sp>
      </p:grpSp>
      <p:sp>
        <p:nvSpPr>
          <p:cNvPr id="56" name="Rechteck 55">
            <a:extLst>
              <a:ext uri="{FF2B5EF4-FFF2-40B4-BE49-F238E27FC236}">
                <a16:creationId xmlns:a16="http://schemas.microsoft.com/office/drawing/2014/main" id="{54360294-12AD-4A11-BC7A-CD31423105EA}"/>
              </a:ext>
            </a:extLst>
          </p:cNvPr>
          <p:cNvSpPr/>
          <p:nvPr/>
        </p:nvSpPr>
        <p:spPr bwMode="auto">
          <a:xfrm>
            <a:off x="6164458" y="1754992"/>
            <a:ext cx="1497525" cy="14347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9DC417A4-3FB3-4B3E-99DB-B89B72533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485" y="1204269"/>
            <a:ext cx="1650489" cy="5455842"/>
          </a:xfrm>
          <a:prstGeom prst="rect">
            <a:avLst/>
          </a:prstGeom>
          <a:solidFill>
            <a:schemeClr val="accent4">
              <a:lumMod val="20000"/>
              <a:lumOff val="80000"/>
              <a:alpha val="41176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1042988"/>
            <a:endParaRPr lang="de-DE">
              <a:solidFill>
                <a:srgbClr val="414141"/>
              </a:solidFill>
            </a:endParaRPr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BAD8711E-D1BB-4F7C-A1BC-78D41E6524F8}"/>
              </a:ext>
            </a:extLst>
          </p:cNvPr>
          <p:cNvGrpSpPr/>
          <p:nvPr/>
        </p:nvGrpSpPr>
        <p:grpSpPr>
          <a:xfrm>
            <a:off x="7623177" y="1317819"/>
            <a:ext cx="2124000" cy="4991132"/>
            <a:chOff x="3824823" y="1317819"/>
            <a:chExt cx="2953845" cy="4991132"/>
          </a:xfrm>
        </p:grpSpPr>
        <p:sp>
          <p:nvSpPr>
            <p:cNvPr id="59" name="Rectangle 30">
              <a:extLst>
                <a:ext uri="{FF2B5EF4-FFF2-40B4-BE49-F238E27FC236}">
                  <a16:creationId xmlns:a16="http://schemas.microsoft.com/office/drawing/2014/main" id="{30AB1192-66B8-46E1-8ABC-730F16CEC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668" y="3932191"/>
              <a:ext cx="2082605" cy="104781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 dirty="0">
                  <a:solidFill>
                    <a:srgbClr val="FFFFFF">
                      <a:lumMod val="95000"/>
                    </a:srgbClr>
                  </a:solidFill>
                </a:rPr>
                <a:t>Schwarz matt</a:t>
              </a:r>
            </a:p>
          </p:txBody>
        </p:sp>
        <p:sp>
          <p:nvSpPr>
            <p:cNvPr id="60" name="Text Box 41">
              <a:extLst>
                <a:ext uri="{FF2B5EF4-FFF2-40B4-BE49-F238E27FC236}">
                  <a16:creationId xmlns:a16="http://schemas.microsoft.com/office/drawing/2014/main" id="{D2300267-DB19-4200-A9BF-F721B0A32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823" y="1317819"/>
              <a:ext cx="295384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1800" b="1" kern="0" dirty="0">
                  <a:solidFill>
                    <a:srgbClr val="333399"/>
                  </a:solidFill>
                </a:rPr>
                <a:t>LATO</a:t>
              </a:r>
            </a:p>
          </p:txBody>
        </p:sp>
        <p:sp>
          <p:nvSpPr>
            <p:cNvPr id="61" name="Rectangle 51">
              <a:extLst>
                <a:ext uri="{FF2B5EF4-FFF2-40B4-BE49-F238E27FC236}">
                  <a16:creationId xmlns:a16="http://schemas.microsoft.com/office/drawing/2014/main" id="{87FE9D0C-CBDF-4855-833C-55C7461DC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358" y="5172848"/>
              <a:ext cx="2082605" cy="48146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/>
              <a:r>
                <a:rPr lang="de-DE" sz="1800" dirty="0">
                  <a:solidFill>
                    <a:srgbClr val="FFFFFF">
                      <a:lumMod val="95000"/>
                    </a:srgbClr>
                  </a:solidFill>
                </a:rPr>
                <a:t>KW42 / 2019</a:t>
              </a:r>
            </a:p>
          </p:txBody>
        </p:sp>
        <p:sp>
          <p:nvSpPr>
            <p:cNvPr id="62" name="Rectangle 53">
              <a:extLst>
                <a:ext uri="{FF2B5EF4-FFF2-40B4-BE49-F238E27FC236}">
                  <a16:creationId xmlns:a16="http://schemas.microsoft.com/office/drawing/2014/main" id="{997BA816-0698-495B-AD89-8442C12A9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358" y="5827489"/>
              <a:ext cx="2082605" cy="481462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33" tIns="49769" rIns="99533" bIns="49769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800" kern="0" dirty="0" err="1">
                  <a:solidFill>
                    <a:srgbClr val="333399"/>
                  </a:solidFill>
                </a:rPr>
                <a:t>Comfort</a:t>
              </a:r>
              <a:endParaRPr lang="de-DE" sz="1800" kern="0" dirty="0">
                <a:solidFill>
                  <a:srgbClr val="333399"/>
                </a:solidFill>
              </a:endParaRPr>
            </a:p>
          </p:txBody>
        </p:sp>
      </p:grpSp>
      <p:sp>
        <p:nvSpPr>
          <p:cNvPr id="63" name="Rechteck 62">
            <a:extLst>
              <a:ext uri="{FF2B5EF4-FFF2-40B4-BE49-F238E27FC236}">
                <a16:creationId xmlns:a16="http://schemas.microsoft.com/office/drawing/2014/main" id="{A06CB4F8-D573-4516-8A4F-316264BE48B5}"/>
              </a:ext>
            </a:extLst>
          </p:cNvPr>
          <p:cNvSpPr/>
          <p:nvPr/>
        </p:nvSpPr>
        <p:spPr bwMode="auto">
          <a:xfrm>
            <a:off x="7924442" y="1754992"/>
            <a:ext cx="1497525" cy="14347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http://blanco.matrix.de/im2/func/wrapper/jpg.php?path=/www/blanco//archiv/blanco/data/192/thumb/50383666_3.jpg">
            <a:extLst>
              <a:ext uri="{FF2B5EF4-FFF2-40B4-BE49-F238E27FC236}">
                <a16:creationId xmlns:a16="http://schemas.microsoft.com/office/drawing/2014/main" id="{67477F31-8127-47D2-8DC0-9868F714E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68" y="2033511"/>
            <a:ext cx="1113765" cy="86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blanco.matrix.de/im2/func/wrapper/jpg.php?path=/www/blanco//archiv/blanco/data/192/thumb/50383684_3.jpg">
            <a:extLst>
              <a:ext uri="{FF2B5EF4-FFF2-40B4-BE49-F238E27FC236}">
                <a16:creationId xmlns:a16="http://schemas.microsoft.com/office/drawing/2014/main" id="{DFBA4AC4-4CEB-414E-9CD6-D939D9A5B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192" y="2034380"/>
            <a:ext cx="1106133" cy="86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anco.matrix.de/im2/func/wrapper/jpg.php?path=/www/blanco//archiv/blanco/data/192/thumb/50383745_3.jpg">
            <a:extLst>
              <a:ext uri="{FF2B5EF4-FFF2-40B4-BE49-F238E27FC236}">
                <a16:creationId xmlns:a16="http://schemas.microsoft.com/office/drawing/2014/main" id="{8E2476E7-8C10-487F-8168-3CF671C42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02" y="2033511"/>
            <a:ext cx="1107247" cy="86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blanco.matrix.de/im2/func/wrapper/jpg.php?path=/www/blanco//archiv/blanco/data/191/thumb/50380019_3.jpg">
            <a:extLst>
              <a:ext uri="{FF2B5EF4-FFF2-40B4-BE49-F238E27FC236}">
                <a16:creationId xmlns:a16="http://schemas.microsoft.com/office/drawing/2014/main" id="{F0582D8D-F457-4669-8E6B-9520A5F9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68" y="2033512"/>
            <a:ext cx="1109182" cy="86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06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79BA75B-9D21-4378-ACC4-84EEB55EE3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2"/>
            <a:ext cx="10693400" cy="7565225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914268"/>
            <a:ext cx="5853772" cy="433561"/>
          </a:xfrm>
          <a:prstGeom prst="rect">
            <a:avLst/>
          </a:prstGeom>
          <a:solidFill>
            <a:srgbClr val="EAEAEA">
              <a:alpha val="53000"/>
            </a:srgbClr>
          </a:solidFill>
          <a:ln>
            <a:noFill/>
          </a:ln>
          <a:effectLst/>
          <a:extLst/>
        </p:spPr>
        <p:txBody>
          <a:bodyPr wrap="none" lIns="0" tIns="0" rIns="0" bIns="0" anchor="ctr" anchorCtr="0"/>
          <a:lstStyle/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800" b="1" dirty="0">
                <a:solidFill>
                  <a:srgbClr val="414141"/>
                </a:solidFill>
              </a:rPr>
              <a:t>  Schwarz matt – </a:t>
            </a:r>
            <a:r>
              <a:rPr lang="de-DE" sz="1800" b="1" dirty="0"/>
              <a:t>Die zeitlos schöne Oberfläche.</a:t>
            </a:r>
          </a:p>
        </p:txBody>
      </p:sp>
    </p:spTree>
    <p:extLst>
      <p:ext uri="{BB962C8B-B14F-4D97-AF65-F5344CB8AC3E}">
        <p14:creationId xmlns:p14="http://schemas.microsoft.com/office/powerpoint/2010/main" val="378105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00B3ED0-45FF-4D34-9C58-F8D90AFE2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" y="-1"/>
            <a:ext cx="10691156" cy="7561263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838506" y="75318"/>
            <a:ext cx="5853772" cy="433561"/>
          </a:xfrm>
          <a:prstGeom prst="rect">
            <a:avLst/>
          </a:prstGeom>
          <a:solidFill>
            <a:srgbClr val="EAEAEA">
              <a:alpha val="53000"/>
            </a:srgbClr>
          </a:solidFill>
          <a:ln>
            <a:noFill/>
          </a:ln>
          <a:effectLst/>
          <a:extLst/>
        </p:spPr>
        <p:txBody>
          <a:bodyPr wrap="none" lIns="0" tIns="0" rIns="0" bIns="0" anchor="ctr" anchorCtr="0"/>
          <a:lstStyle/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800" b="1" dirty="0">
                <a:solidFill>
                  <a:srgbClr val="414141"/>
                </a:solidFill>
              </a:rPr>
              <a:t>  Schwarz matt – </a:t>
            </a:r>
            <a:r>
              <a:rPr lang="de-DE" sz="1800" b="1" dirty="0"/>
              <a:t>Die zeitlos schöne Oberfläche.</a:t>
            </a:r>
          </a:p>
        </p:txBody>
      </p:sp>
    </p:spTree>
    <p:extLst>
      <p:ext uri="{BB962C8B-B14F-4D97-AF65-F5344CB8AC3E}">
        <p14:creationId xmlns:p14="http://schemas.microsoft.com/office/powerpoint/2010/main" val="28356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C742B8A-C44E-4AE2-BDCB-D05527BFE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" y="-1"/>
            <a:ext cx="10691156" cy="7561263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839628" y="6822107"/>
            <a:ext cx="5853772" cy="433561"/>
          </a:xfrm>
          <a:prstGeom prst="rect">
            <a:avLst/>
          </a:prstGeom>
          <a:solidFill>
            <a:srgbClr val="EAEAEA">
              <a:alpha val="63000"/>
            </a:srgbClr>
          </a:solidFill>
          <a:ln>
            <a:noFill/>
          </a:ln>
          <a:effectLst/>
          <a:extLst/>
        </p:spPr>
        <p:txBody>
          <a:bodyPr wrap="none" lIns="0" tIns="0" rIns="0" bIns="0" anchor="ctr" anchorCtr="0"/>
          <a:lstStyle/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800" b="1" dirty="0">
                <a:solidFill>
                  <a:srgbClr val="414141"/>
                </a:solidFill>
              </a:rPr>
              <a:t>  Schwarz matt – </a:t>
            </a:r>
            <a:r>
              <a:rPr lang="de-DE" sz="1800" b="1" dirty="0"/>
              <a:t>Die zeitlos schöne Oberfläche.</a:t>
            </a:r>
          </a:p>
        </p:txBody>
      </p:sp>
    </p:spTree>
    <p:extLst>
      <p:ext uri="{BB962C8B-B14F-4D97-AF65-F5344CB8AC3E}">
        <p14:creationId xmlns:p14="http://schemas.microsoft.com/office/powerpoint/2010/main" val="285260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D185-2563-4A92-BAF7-BCD5E60EAE14}" type="datetime1">
              <a:rPr lang="de-DE" smtClean="0"/>
              <a:t>18.09.2019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Water Neuheiten Gut Böckel 2019 |  OLS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4E4A-A6B5-40DD-BC9B-781F0658427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79450" y="1135150"/>
            <a:ext cx="5346700" cy="517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800" b="1" dirty="0">
                <a:solidFill>
                  <a:schemeClr val="bg1"/>
                </a:solidFill>
              </a:rPr>
              <a:t>Die zeitlos schöne Oberfläche.</a:t>
            </a:r>
          </a:p>
          <a:p>
            <a:pPr marL="285750" indent="-285750"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bg1"/>
                </a:solidFill>
              </a:rPr>
              <a:t>Eine besondere Oberfläche: Vollflächig schwarz matt bis ins kleinste Detail für den optimalen Kontrast mit hellfarbigen sowie Edelstahl Spülen oder Becken mit Armaturenbank. </a:t>
            </a:r>
          </a:p>
          <a:p>
            <a:pPr marL="285750" indent="-285750"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bg1"/>
                </a:solidFill>
              </a:rPr>
              <a:t>3 Armaturenmodelle erhältlich: LINUS, LINUS-S und CATRIS-S </a:t>
            </a:r>
            <a:r>
              <a:rPr lang="de-DE" sz="1800" dirty="0" err="1">
                <a:solidFill>
                  <a:schemeClr val="bg1"/>
                </a:solidFill>
              </a:rPr>
              <a:t>Flexo</a:t>
            </a:r>
            <a:endParaRPr lang="de-DE" sz="1800" dirty="0">
              <a:solidFill>
                <a:schemeClr val="bg1"/>
              </a:solidFill>
            </a:endParaRPr>
          </a:p>
          <a:p>
            <a:pPr marL="285750" indent="-285750"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bg1"/>
                </a:solidFill>
              </a:rPr>
              <a:t>Auch Zubehör ist in schwarz matt erhältlich: der Spülmittelspender LATO und der </a:t>
            </a:r>
            <a:r>
              <a:rPr lang="de-DE" sz="1800" dirty="0" err="1">
                <a:solidFill>
                  <a:schemeClr val="bg1"/>
                </a:solidFill>
              </a:rPr>
              <a:t>Zugknopf</a:t>
            </a:r>
            <a:r>
              <a:rPr lang="de-DE" sz="1800" dirty="0">
                <a:solidFill>
                  <a:schemeClr val="bg1"/>
                </a:solidFill>
              </a:rPr>
              <a:t> in schwarz matt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90500"/>
            <a:ext cx="7196138" cy="75565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Schwarz matt 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gray">
          <a:xfrm>
            <a:off x="7831138" y="569913"/>
            <a:ext cx="2405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de-DE" sz="1200" dirty="0">
                <a:solidFill>
                  <a:schemeClr val="bg1"/>
                </a:solidFill>
              </a:rPr>
              <a:t>Neuheiten </a:t>
            </a:r>
            <a:r>
              <a:rPr lang="de-DE" sz="1200" dirty="0" err="1">
                <a:solidFill>
                  <a:schemeClr val="bg1"/>
                </a:solidFill>
              </a:rPr>
              <a:t>Water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blanco.matrix.de/im2/func/wrapper/jpg.php?path=/www/blanco//archiv/blanco/data/193/thumb/50384990_4.jpg">
            <a:extLst>
              <a:ext uri="{FF2B5EF4-FFF2-40B4-BE49-F238E27FC236}">
                <a16:creationId xmlns:a16="http://schemas.microsoft.com/office/drawing/2014/main" id="{886AB7A4-5411-42E8-8959-914F59048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60" y="1105561"/>
            <a:ext cx="3859938" cy="273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anco.matrix.de/im2/func/wrapper/jpg.php?path=/www/blanco//archiv/blanco/data/193/thumb/50384720_4.jpg">
            <a:extLst>
              <a:ext uri="{FF2B5EF4-FFF2-40B4-BE49-F238E27FC236}">
                <a16:creationId xmlns:a16="http://schemas.microsoft.com/office/drawing/2014/main" id="{947881BD-8FC8-425C-84CB-B01D763C9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457700"/>
            <a:ext cx="3117978" cy="21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anco.matrix.de/im2/func/wrapper/jpg.php?path=/www/blanco//archiv/blanco/data/193/thumb/50384726_4.jpg">
            <a:extLst>
              <a:ext uri="{FF2B5EF4-FFF2-40B4-BE49-F238E27FC236}">
                <a16:creationId xmlns:a16="http://schemas.microsoft.com/office/drawing/2014/main" id="{E82A5625-FBD8-47E5-AC2B-83E528BAB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83128" y="4457700"/>
            <a:ext cx="2708147" cy="2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anco.matrix.de/im2/func/wrapper/jpg.php?path=/www/blanco//archiv/blanco/data/193/thumb/50384828_4.jpg">
            <a:extLst>
              <a:ext uri="{FF2B5EF4-FFF2-40B4-BE49-F238E27FC236}">
                <a16:creationId xmlns:a16="http://schemas.microsoft.com/office/drawing/2014/main" id="{8781964F-E57F-41C1-8812-B75FFCE41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60" y="3928733"/>
            <a:ext cx="3859939" cy="269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0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1671477" y="1204269"/>
            <a:ext cx="1650489" cy="5455842"/>
          </a:xfrm>
          <a:prstGeom prst="rect">
            <a:avLst/>
          </a:prstGeom>
          <a:solidFill>
            <a:schemeClr val="accent4">
              <a:lumMod val="20000"/>
              <a:lumOff val="80000"/>
              <a:alpha val="41176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1042988"/>
            <a:endParaRPr lang="de-DE">
              <a:solidFill>
                <a:srgbClr val="414141"/>
              </a:solidFill>
            </a:endParaRPr>
          </a:p>
        </p:txBody>
      </p:sp>
      <p:sp>
        <p:nvSpPr>
          <p:cNvPr id="6146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AF0320-9CCE-4D71-A256-0E23A6DD7909}" type="datetime1">
              <a:rPr lang="de-DE" sz="800" smtClean="0">
                <a:solidFill>
                  <a:srgbClr val="414141"/>
                </a:solidFill>
              </a:rPr>
              <a:t>18.09.2019</a:t>
            </a:fld>
            <a:endParaRPr lang="de-DE" sz="800">
              <a:solidFill>
                <a:srgbClr val="414141"/>
              </a:solidFill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79918" y="3932190"/>
            <a:ext cx="1480482" cy="1047811"/>
          </a:xfrm>
          <a:prstGeom prst="rect">
            <a:avLst/>
          </a:prstGeom>
          <a:solidFill>
            <a:schemeClr val="accent1">
              <a:lumMod val="75000"/>
              <a:alpha val="59999"/>
            </a:schemeClr>
          </a:solidFill>
          <a:ln>
            <a:noFill/>
          </a:ln>
          <a:effectLst>
            <a:outerShdw dist="35921" dir="2700000" algn="ctr" rotWithShape="0">
              <a:srgbClr val="8E8E8E">
                <a:alpha val="50000"/>
              </a:srgbClr>
            </a:outerShdw>
          </a:effectLst>
          <a:extLst/>
        </p:spPr>
        <p:txBody>
          <a:bodyPr wrap="none" lIns="99517" tIns="49760" rIns="99517" bIns="49760" anchor="ctr"/>
          <a:lstStyle/>
          <a:p>
            <a:pPr algn="ctr" defTabSz="1135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rgbClr val="333399"/>
                </a:solidFill>
              </a:rPr>
              <a:t>Oberflächen</a:t>
            </a:r>
          </a:p>
          <a:p>
            <a:pPr algn="ctr" defTabSz="1135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rgbClr val="333399"/>
                </a:solidFill>
              </a:rPr>
              <a:t>+</a:t>
            </a:r>
          </a:p>
          <a:p>
            <a:pPr algn="ctr" defTabSz="1135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rgbClr val="333399"/>
                </a:solidFill>
              </a:rPr>
              <a:t> Ausführungen</a:t>
            </a:r>
          </a:p>
        </p:txBody>
      </p:sp>
      <p:sp>
        <p:nvSpPr>
          <p:cNvPr id="10" name="Rectangle 50"/>
          <p:cNvSpPr>
            <a:spLocks noChangeArrowheads="1"/>
          </p:cNvSpPr>
          <p:nvPr/>
        </p:nvSpPr>
        <p:spPr bwMode="auto">
          <a:xfrm>
            <a:off x="179918" y="5172848"/>
            <a:ext cx="1480483" cy="481462"/>
          </a:xfrm>
          <a:prstGeom prst="rect">
            <a:avLst/>
          </a:prstGeom>
          <a:solidFill>
            <a:schemeClr val="accent1">
              <a:lumMod val="75000"/>
              <a:alpha val="59999"/>
            </a:schemeClr>
          </a:solidFill>
          <a:ln>
            <a:noFill/>
          </a:ln>
          <a:effectLst>
            <a:outerShdw dist="35921" dir="2700000" algn="ctr" rotWithShape="0">
              <a:srgbClr val="8E8E8E">
                <a:alpha val="50000"/>
              </a:srgbClr>
            </a:outerShdw>
          </a:effectLst>
          <a:extLst/>
        </p:spPr>
        <p:txBody>
          <a:bodyPr wrap="none" lIns="99517" tIns="49760" rIns="99517" bIns="49760" anchor="ctr"/>
          <a:lstStyle/>
          <a:p>
            <a:pPr algn="ctr" defTabSz="1135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rgbClr val="333399"/>
                </a:solidFill>
              </a:rPr>
              <a:t>Lieferfähigkeit</a:t>
            </a: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179919" y="5827490"/>
            <a:ext cx="1480483" cy="481462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noFill/>
          </a:ln>
          <a:effectLst>
            <a:outerShdw dist="35921" dir="2700000" algn="ctr" rotWithShape="0">
              <a:srgbClr val="8E8E8E"/>
            </a:outerShdw>
          </a:effectLst>
          <a:extLst/>
        </p:spPr>
        <p:txBody>
          <a:bodyPr wrap="none" lIns="99533" tIns="49769" rIns="99533" bIns="49769" anchor="ctr"/>
          <a:lstStyle/>
          <a:p>
            <a:pPr algn="ctr" defTabSz="1135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rgbClr val="333399"/>
                </a:solidFill>
              </a:rPr>
              <a:t>Positionierung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1447169" y="1317819"/>
            <a:ext cx="2124000" cy="4991132"/>
            <a:chOff x="3824823" y="1317819"/>
            <a:chExt cx="2953845" cy="4991132"/>
          </a:xfrm>
        </p:grpSpPr>
        <p:sp>
          <p:nvSpPr>
            <p:cNvPr id="15" name="Rectangle 30"/>
            <p:cNvSpPr>
              <a:spLocks noChangeArrowheads="1"/>
            </p:cNvSpPr>
            <p:nvPr/>
          </p:nvSpPr>
          <p:spPr bwMode="auto">
            <a:xfrm>
              <a:off x="4246668" y="3932191"/>
              <a:ext cx="2082605" cy="104781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 dirty="0">
                  <a:solidFill>
                    <a:srgbClr val="FFFFFF">
                      <a:lumMod val="95000"/>
                    </a:srgbClr>
                  </a:solidFill>
                </a:rPr>
                <a:t>Schwarz matt</a:t>
              </a:r>
            </a:p>
          </p:txBody>
        </p:sp>
        <p:sp>
          <p:nvSpPr>
            <p:cNvPr id="16" name="Text Box 41"/>
            <p:cNvSpPr txBox="1">
              <a:spLocks noChangeArrowheads="1"/>
            </p:cNvSpPr>
            <p:nvPr/>
          </p:nvSpPr>
          <p:spPr bwMode="auto">
            <a:xfrm>
              <a:off x="3824823" y="1317819"/>
              <a:ext cx="295384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b="1" kern="0" dirty="0">
                  <a:solidFill>
                    <a:srgbClr val="333399"/>
                  </a:solidFill>
                </a:rPr>
                <a:t>LINUS</a:t>
              </a:r>
            </a:p>
          </p:txBody>
        </p:sp>
        <p:sp>
          <p:nvSpPr>
            <p:cNvPr id="17" name="Rectangle 51"/>
            <p:cNvSpPr>
              <a:spLocks noChangeArrowheads="1"/>
            </p:cNvSpPr>
            <p:nvPr/>
          </p:nvSpPr>
          <p:spPr bwMode="auto">
            <a:xfrm>
              <a:off x="4261358" y="5172848"/>
              <a:ext cx="2082605" cy="48146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/>
              <a:r>
                <a:rPr lang="de-DE" sz="1800" dirty="0">
                  <a:solidFill>
                    <a:srgbClr val="FFFFFF">
                      <a:lumMod val="95000"/>
                    </a:srgbClr>
                  </a:solidFill>
                </a:rPr>
                <a:t>KW39 / 2019</a:t>
              </a:r>
            </a:p>
          </p:txBody>
        </p:sp>
        <p:sp>
          <p:nvSpPr>
            <p:cNvPr id="18" name="Rectangle 53"/>
            <p:cNvSpPr>
              <a:spLocks noChangeArrowheads="1"/>
            </p:cNvSpPr>
            <p:nvPr/>
          </p:nvSpPr>
          <p:spPr bwMode="auto">
            <a:xfrm>
              <a:off x="4261358" y="5827489"/>
              <a:ext cx="2082605" cy="481462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33" tIns="49769" rIns="99533" bIns="49769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800" kern="0" dirty="0">
                  <a:solidFill>
                    <a:srgbClr val="333399"/>
                  </a:solidFill>
                </a:rPr>
                <a:t>Premium</a:t>
              </a:r>
            </a:p>
          </p:txBody>
        </p:sp>
      </p:grp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Schwarz matt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Water Neuheiten Gut Böckel 2019 |  OLS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4E4A-A6B5-40DD-BC9B-781F0658427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9" name="Rechteck 18"/>
          <p:cNvSpPr/>
          <p:nvPr/>
        </p:nvSpPr>
        <p:spPr bwMode="auto">
          <a:xfrm>
            <a:off x="1748434" y="1754992"/>
            <a:ext cx="1497525" cy="14347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gray">
          <a:xfrm>
            <a:off x="7593013" y="569913"/>
            <a:ext cx="2405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de-DE" sz="1200" dirty="0">
                <a:solidFill>
                  <a:srgbClr val="414141"/>
                </a:solidFill>
              </a:rPr>
              <a:t>Neuheiten </a:t>
            </a:r>
            <a:r>
              <a:rPr lang="de-DE" sz="1200" dirty="0" err="1">
                <a:solidFill>
                  <a:srgbClr val="414141"/>
                </a:solidFill>
              </a:rPr>
              <a:t>Water</a:t>
            </a:r>
            <a:endParaRPr lang="de-DE" sz="1200" dirty="0">
              <a:solidFill>
                <a:srgbClr val="414141"/>
              </a:solidFill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81B16D3B-28B6-413F-8B80-547D7505E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461" y="1204269"/>
            <a:ext cx="1650489" cy="5455842"/>
          </a:xfrm>
          <a:prstGeom prst="rect">
            <a:avLst/>
          </a:prstGeom>
          <a:solidFill>
            <a:schemeClr val="accent4">
              <a:lumMod val="20000"/>
              <a:lumOff val="80000"/>
              <a:alpha val="41176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1042988"/>
            <a:endParaRPr lang="de-DE">
              <a:solidFill>
                <a:srgbClr val="414141"/>
              </a:solidFill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31754B4A-2119-4958-A083-F699B660D4F4}"/>
              </a:ext>
            </a:extLst>
          </p:cNvPr>
          <p:cNvGrpSpPr/>
          <p:nvPr/>
        </p:nvGrpSpPr>
        <p:grpSpPr>
          <a:xfrm>
            <a:off x="3207153" y="1317819"/>
            <a:ext cx="2124000" cy="4991132"/>
            <a:chOff x="3824823" y="1317819"/>
            <a:chExt cx="2953845" cy="4991132"/>
          </a:xfrm>
        </p:grpSpPr>
        <p:sp>
          <p:nvSpPr>
            <p:cNvPr id="45" name="Rectangle 30">
              <a:extLst>
                <a:ext uri="{FF2B5EF4-FFF2-40B4-BE49-F238E27FC236}">
                  <a16:creationId xmlns:a16="http://schemas.microsoft.com/office/drawing/2014/main" id="{529BE970-0702-4B25-B6C0-1AC3CCE49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668" y="3932191"/>
              <a:ext cx="2082605" cy="104781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 dirty="0">
                  <a:solidFill>
                    <a:srgbClr val="FFFFFF">
                      <a:lumMod val="95000"/>
                    </a:srgbClr>
                  </a:solidFill>
                </a:rPr>
                <a:t>Schwarz matt</a:t>
              </a:r>
            </a:p>
          </p:txBody>
        </p:sp>
        <p:sp>
          <p:nvSpPr>
            <p:cNvPr id="46" name="Text Box 41">
              <a:extLst>
                <a:ext uri="{FF2B5EF4-FFF2-40B4-BE49-F238E27FC236}">
                  <a16:creationId xmlns:a16="http://schemas.microsoft.com/office/drawing/2014/main" id="{0C813A20-32C5-4534-B671-0BADE081C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823" y="1317819"/>
              <a:ext cx="295384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b="1" kern="0" dirty="0">
                  <a:solidFill>
                    <a:srgbClr val="333399"/>
                  </a:solidFill>
                </a:rPr>
                <a:t>LINUS-S</a:t>
              </a:r>
            </a:p>
          </p:txBody>
        </p:sp>
        <p:sp>
          <p:nvSpPr>
            <p:cNvPr id="47" name="Rectangle 51">
              <a:extLst>
                <a:ext uri="{FF2B5EF4-FFF2-40B4-BE49-F238E27FC236}">
                  <a16:creationId xmlns:a16="http://schemas.microsoft.com/office/drawing/2014/main" id="{FA3D3D1B-726D-4C05-9737-3C66C4886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358" y="5172848"/>
              <a:ext cx="2082605" cy="48146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/>
              <a:r>
                <a:rPr lang="de-DE" sz="1800" dirty="0">
                  <a:solidFill>
                    <a:srgbClr val="FFFFFF">
                      <a:lumMod val="95000"/>
                    </a:srgbClr>
                  </a:solidFill>
                </a:rPr>
                <a:t>KW39 / 2019</a:t>
              </a:r>
            </a:p>
          </p:txBody>
        </p:sp>
        <p:sp>
          <p:nvSpPr>
            <p:cNvPr id="48" name="Rectangle 53">
              <a:extLst>
                <a:ext uri="{FF2B5EF4-FFF2-40B4-BE49-F238E27FC236}">
                  <a16:creationId xmlns:a16="http://schemas.microsoft.com/office/drawing/2014/main" id="{BCCB81D2-3143-4DA5-A158-BF8F1B5EE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358" y="5827489"/>
              <a:ext cx="2082605" cy="481462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33" tIns="49769" rIns="99533" bIns="49769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800" kern="0" dirty="0">
                  <a:solidFill>
                    <a:srgbClr val="333399"/>
                  </a:solidFill>
                </a:rPr>
                <a:t>Premium</a:t>
              </a:r>
            </a:p>
          </p:txBody>
        </p:sp>
      </p:grpSp>
      <p:sp>
        <p:nvSpPr>
          <p:cNvPr id="49" name="Rechteck 48">
            <a:extLst>
              <a:ext uri="{FF2B5EF4-FFF2-40B4-BE49-F238E27FC236}">
                <a16:creationId xmlns:a16="http://schemas.microsoft.com/office/drawing/2014/main" id="{C27520BB-0E24-46BD-9109-7E489FA20C39}"/>
              </a:ext>
            </a:extLst>
          </p:cNvPr>
          <p:cNvSpPr/>
          <p:nvPr/>
        </p:nvSpPr>
        <p:spPr bwMode="auto">
          <a:xfrm>
            <a:off x="3508418" y="1754992"/>
            <a:ext cx="1497525" cy="14347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2B5EE113-9DAD-4B2D-B63E-3EA20411D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251" y="1204269"/>
            <a:ext cx="1650489" cy="5455842"/>
          </a:xfrm>
          <a:prstGeom prst="rect">
            <a:avLst/>
          </a:prstGeom>
          <a:solidFill>
            <a:schemeClr val="accent4">
              <a:lumMod val="20000"/>
              <a:lumOff val="80000"/>
              <a:alpha val="41176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1042988"/>
            <a:endParaRPr lang="de-DE">
              <a:solidFill>
                <a:srgbClr val="414141"/>
              </a:solidFill>
            </a:endParaRP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5DB0527-2F90-4D0B-B56D-D13D4F9407E1}"/>
              </a:ext>
            </a:extLst>
          </p:cNvPr>
          <p:cNvGrpSpPr/>
          <p:nvPr/>
        </p:nvGrpSpPr>
        <p:grpSpPr>
          <a:xfrm>
            <a:off x="4967843" y="1317819"/>
            <a:ext cx="2124000" cy="4991132"/>
            <a:chOff x="3771839" y="1317819"/>
            <a:chExt cx="2953845" cy="4991132"/>
          </a:xfrm>
        </p:grpSpPr>
        <p:sp>
          <p:nvSpPr>
            <p:cNvPr id="52" name="Rectangle 30">
              <a:extLst>
                <a:ext uri="{FF2B5EF4-FFF2-40B4-BE49-F238E27FC236}">
                  <a16:creationId xmlns:a16="http://schemas.microsoft.com/office/drawing/2014/main" id="{0AC0324B-90F5-438F-B375-CB48E3A3B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668" y="3932191"/>
              <a:ext cx="2082605" cy="104781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 dirty="0">
                  <a:solidFill>
                    <a:srgbClr val="FFFFFF">
                      <a:lumMod val="95000"/>
                    </a:srgbClr>
                  </a:solidFill>
                </a:rPr>
                <a:t>Schwarz matt</a:t>
              </a:r>
            </a:p>
          </p:txBody>
        </p:sp>
        <p:sp>
          <p:nvSpPr>
            <p:cNvPr id="53" name="Text Box 41">
              <a:extLst>
                <a:ext uri="{FF2B5EF4-FFF2-40B4-BE49-F238E27FC236}">
                  <a16:creationId xmlns:a16="http://schemas.microsoft.com/office/drawing/2014/main" id="{9D19E965-1888-47C5-831C-03AA0A3C3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1839" y="1317819"/>
              <a:ext cx="295384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b="1" kern="0" dirty="0">
                  <a:solidFill>
                    <a:srgbClr val="333399"/>
                  </a:solidFill>
                </a:rPr>
                <a:t>CATRIS-S </a:t>
              </a:r>
              <a:r>
                <a:rPr lang="de-DE" b="1" kern="0" dirty="0" err="1">
                  <a:solidFill>
                    <a:srgbClr val="333399"/>
                  </a:solidFill>
                </a:rPr>
                <a:t>Flexo</a:t>
              </a:r>
              <a:endParaRPr lang="de-DE" b="1" kern="0" dirty="0">
                <a:solidFill>
                  <a:srgbClr val="333399"/>
                </a:solidFill>
              </a:endParaRPr>
            </a:p>
          </p:txBody>
        </p:sp>
        <p:sp>
          <p:nvSpPr>
            <p:cNvPr id="54" name="Rectangle 51">
              <a:extLst>
                <a:ext uri="{FF2B5EF4-FFF2-40B4-BE49-F238E27FC236}">
                  <a16:creationId xmlns:a16="http://schemas.microsoft.com/office/drawing/2014/main" id="{7D5B8C4F-5057-4068-AF36-679704420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358" y="5172848"/>
              <a:ext cx="2082605" cy="48146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/>
              <a:r>
                <a:rPr lang="de-DE" sz="1800" dirty="0">
                  <a:solidFill>
                    <a:srgbClr val="FFFFFF">
                      <a:lumMod val="95000"/>
                    </a:srgbClr>
                  </a:solidFill>
                </a:rPr>
                <a:t>Januar 2020</a:t>
              </a:r>
            </a:p>
          </p:txBody>
        </p:sp>
        <p:sp>
          <p:nvSpPr>
            <p:cNvPr id="55" name="Rectangle 53">
              <a:extLst>
                <a:ext uri="{FF2B5EF4-FFF2-40B4-BE49-F238E27FC236}">
                  <a16:creationId xmlns:a16="http://schemas.microsoft.com/office/drawing/2014/main" id="{773CCCB3-9C39-493F-A105-C0155784E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358" y="5827489"/>
              <a:ext cx="2082605" cy="481462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33" tIns="49769" rIns="99533" bIns="49769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800" kern="0" dirty="0" err="1">
                  <a:solidFill>
                    <a:srgbClr val="333399"/>
                  </a:solidFill>
                </a:rPr>
                <a:t>Comfort</a:t>
              </a:r>
              <a:endParaRPr lang="de-DE" sz="1800" kern="0" dirty="0">
                <a:solidFill>
                  <a:srgbClr val="333399"/>
                </a:solidFill>
              </a:endParaRPr>
            </a:p>
          </p:txBody>
        </p:sp>
      </p:grpSp>
      <p:sp>
        <p:nvSpPr>
          <p:cNvPr id="56" name="Rechteck 55">
            <a:extLst>
              <a:ext uri="{FF2B5EF4-FFF2-40B4-BE49-F238E27FC236}">
                <a16:creationId xmlns:a16="http://schemas.microsoft.com/office/drawing/2014/main" id="{54360294-12AD-4A11-BC7A-CD31423105EA}"/>
              </a:ext>
            </a:extLst>
          </p:cNvPr>
          <p:cNvSpPr/>
          <p:nvPr/>
        </p:nvSpPr>
        <p:spPr bwMode="auto">
          <a:xfrm>
            <a:off x="5307208" y="1754992"/>
            <a:ext cx="1497525" cy="14347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9DC417A4-3FB3-4B3E-99DB-B89B72533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235" y="1204269"/>
            <a:ext cx="1650489" cy="5455842"/>
          </a:xfrm>
          <a:prstGeom prst="rect">
            <a:avLst/>
          </a:prstGeom>
          <a:solidFill>
            <a:schemeClr val="accent4">
              <a:lumMod val="20000"/>
              <a:lumOff val="80000"/>
              <a:alpha val="41176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1042988"/>
            <a:endParaRPr lang="de-DE">
              <a:solidFill>
                <a:srgbClr val="414141"/>
              </a:solidFill>
            </a:endParaRPr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BAD8711E-D1BB-4F7C-A1BC-78D41E6524F8}"/>
              </a:ext>
            </a:extLst>
          </p:cNvPr>
          <p:cNvGrpSpPr/>
          <p:nvPr/>
        </p:nvGrpSpPr>
        <p:grpSpPr>
          <a:xfrm>
            <a:off x="6765927" y="1317819"/>
            <a:ext cx="2124000" cy="4991132"/>
            <a:chOff x="3824823" y="1317819"/>
            <a:chExt cx="2953845" cy="4991132"/>
          </a:xfrm>
        </p:grpSpPr>
        <p:sp>
          <p:nvSpPr>
            <p:cNvPr id="59" name="Rectangle 30">
              <a:extLst>
                <a:ext uri="{FF2B5EF4-FFF2-40B4-BE49-F238E27FC236}">
                  <a16:creationId xmlns:a16="http://schemas.microsoft.com/office/drawing/2014/main" id="{30AB1192-66B8-46E1-8ABC-730F16CEC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668" y="3932191"/>
              <a:ext cx="2082605" cy="104781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 dirty="0">
                  <a:solidFill>
                    <a:srgbClr val="FFFFFF">
                      <a:lumMod val="95000"/>
                    </a:srgbClr>
                  </a:solidFill>
                </a:rPr>
                <a:t>Schwarz matt</a:t>
              </a:r>
            </a:p>
          </p:txBody>
        </p:sp>
        <p:sp>
          <p:nvSpPr>
            <p:cNvPr id="60" name="Text Box 41">
              <a:extLst>
                <a:ext uri="{FF2B5EF4-FFF2-40B4-BE49-F238E27FC236}">
                  <a16:creationId xmlns:a16="http://schemas.microsoft.com/office/drawing/2014/main" id="{D2300267-DB19-4200-A9BF-F721B0A32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823" y="1317819"/>
              <a:ext cx="295384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b="1" kern="0" dirty="0">
                  <a:solidFill>
                    <a:srgbClr val="333399"/>
                  </a:solidFill>
                </a:rPr>
                <a:t>LATO</a:t>
              </a:r>
            </a:p>
          </p:txBody>
        </p:sp>
        <p:sp>
          <p:nvSpPr>
            <p:cNvPr id="61" name="Rectangle 51">
              <a:extLst>
                <a:ext uri="{FF2B5EF4-FFF2-40B4-BE49-F238E27FC236}">
                  <a16:creationId xmlns:a16="http://schemas.microsoft.com/office/drawing/2014/main" id="{87FE9D0C-CBDF-4855-833C-55C7461DC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358" y="5172848"/>
              <a:ext cx="2082605" cy="48146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/>
              <a:r>
                <a:rPr lang="de-DE" sz="1800" dirty="0">
                  <a:solidFill>
                    <a:srgbClr val="FFFFFF">
                      <a:lumMod val="95000"/>
                    </a:srgbClr>
                  </a:solidFill>
                </a:rPr>
                <a:t>KW42 / 2019</a:t>
              </a:r>
            </a:p>
          </p:txBody>
        </p:sp>
        <p:sp>
          <p:nvSpPr>
            <p:cNvPr id="62" name="Rectangle 53">
              <a:extLst>
                <a:ext uri="{FF2B5EF4-FFF2-40B4-BE49-F238E27FC236}">
                  <a16:creationId xmlns:a16="http://schemas.microsoft.com/office/drawing/2014/main" id="{997BA816-0698-495B-AD89-8442C12A9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358" y="5827489"/>
              <a:ext cx="2082605" cy="481462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33" tIns="49769" rIns="99533" bIns="49769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800" kern="0" dirty="0" err="1">
                  <a:solidFill>
                    <a:srgbClr val="333399"/>
                  </a:solidFill>
                </a:rPr>
                <a:t>Comfort</a:t>
              </a:r>
              <a:endParaRPr lang="de-DE" sz="1800" kern="0" dirty="0">
                <a:solidFill>
                  <a:srgbClr val="333399"/>
                </a:solidFill>
              </a:endParaRPr>
            </a:p>
          </p:txBody>
        </p:sp>
      </p:grpSp>
      <p:sp>
        <p:nvSpPr>
          <p:cNvPr id="63" name="Rechteck 62">
            <a:extLst>
              <a:ext uri="{FF2B5EF4-FFF2-40B4-BE49-F238E27FC236}">
                <a16:creationId xmlns:a16="http://schemas.microsoft.com/office/drawing/2014/main" id="{A06CB4F8-D573-4516-8A4F-316264BE48B5}"/>
              </a:ext>
            </a:extLst>
          </p:cNvPr>
          <p:cNvSpPr/>
          <p:nvPr/>
        </p:nvSpPr>
        <p:spPr bwMode="auto">
          <a:xfrm>
            <a:off x="7067192" y="1754992"/>
            <a:ext cx="1497525" cy="14347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8" descr="http://blanco.matrix.de/im2/func/wrapper/jpg.php?path=/www/blanco//archiv/blanco/data/191/thumb/50380019_3.jpg">
            <a:extLst>
              <a:ext uri="{FF2B5EF4-FFF2-40B4-BE49-F238E27FC236}">
                <a16:creationId xmlns:a16="http://schemas.microsoft.com/office/drawing/2014/main" id="{F0582D8D-F457-4669-8E6B-9520A5F9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718" y="2033512"/>
            <a:ext cx="1109182" cy="86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lanco.matrix.de/im2/func/wrapper/jpg.php?path=/www/blanco//archiv/blanco/data/191/thumb/50380103_3.jpg">
            <a:extLst>
              <a:ext uri="{FF2B5EF4-FFF2-40B4-BE49-F238E27FC236}">
                <a16:creationId xmlns:a16="http://schemas.microsoft.com/office/drawing/2014/main" id="{6BE5E450-864F-4F0B-9FB0-256BD55DB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69" y="1882417"/>
            <a:ext cx="1316347" cy="10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anco.matrix.de/im2/func/wrapper/jpg.php?path=/www/blanco//archiv/blanco/data/191/thumb/50380067_4.jpg">
            <a:extLst>
              <a:ext uri="{FF2B5EF4-FFF2-40B4-BE49-F238E27FC236}">
                <a16:creationId xmlns:a16="http://schemas.microsoft.com/office/drawing/2014/main" id="{3BB03EC6-6B82-4834-ADE5-C4D19F4B3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69" y="1882417"/>
            <a:ext cx="1310339" cy="104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lanco.matrix.de/im2/func/wrapper/jpg.php?path=/www/blanco//archiv/blanco/data/191/thumb/50380049_4.jpg">
            <a:extLst>
              <a:ext uri="{FF2B5EF4-FFF2-40B4-BE49-F238E27FC236}">
                <a16:creationId xmlns:a16="http://schemas.microsoft.com/office/drawing/2014/main" id="{588CFA31-47D5-4EDD-A342-55944B633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5" y="1887214"/>
            <a:ext cx="1304313" cy="10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2">
            <a:extLst>
              <a:ext uri="{FF2B5EF4-FFF2-40B4-BE49-F238E27FC236}">
                <a16:creationId xmlns:a16="http://schemas.microsoft.com/office/drawing/2014/main" id="{41AA4929-C120-44C9-AF78-1E61BBB1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657" y="1204269"/>
            <a:ext cx="1650489" cy="5455842"/>
          </a:xfrm>
          <a:prstGeom prst="rect">
            <a:avLst/>
          </a:prstGeom>
          <a:solidFill>
            <a:schemeClr val="accent4">
              <a:lumMod val="20000"/>
              <a:lumOff val="80000"/>
              <a:alpha val="41176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1042988"/>
            <a:endParaRPr lang="de-DE">
              <a:solidFill>
                <a:srgbClr val="414141"/>
              </a:solidFill>
            </a:endParaRPr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0AD0E0CE-1713-48A2-98F5-C82C3455B695}"/>
              </a:ext>
            </a:extLst>
          </p:cNvPr>
          <p:cNvGrpSpPr/>
          <p:nvPr/>
        </p:nvGrpSpPr>
        <p:grpSpPr>
          <a:xfrm>
            <a:off x="8510349" y="1317819"/>
            <a:ext cx="2124000" cy="4991132"/>
            <a:chOff x="3824823" y="1317819"/>
            <a:chExt cx="2953845" cy="4991132"/>
          </a:xfrm>
        </p:grpSpPr>
        <p:sp>
          <p:nvSpPr>
            <p:cNvPr id="66" name="Rectangle 30">
              <a:extLst>
                <a:ext uri="{FF2B5EF4-FFF2-40B4-BE49-F238E27FC236}">
                  <a16:creationId xmlns:a16="http://schemas.microsoft.com/office/drawing/2014/main" id="{BC6F2377-1EE3-49D5-BB8B-F921C6481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668" y="3932191"/>
              <a:ext cx="2082605" cy="104781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 dirty="0">
                  <a:solidFill>
                    <a:srgbClr val="FFFFFF">
                      <a:lumMod val="95000"/>
                    </a:srgbClr>
                  </a:solidFill>
                </a:rPr>
                <a:t>Schwarz matt</a:t>
              </a:r>
            </a:p>
          </p:txBody>
        </p:sp>
        <p:sp>
          <p:nvSpPr>
            <p:cNvPr id="67" name="Text Box 41">
              <a:extLst>
                <a:ext uri="{FF2B5EF4-FFF2-40B4-BE49-F238E27FC236}">
                  <a16:creationId xmlns:a16="http://schemas.microsoft.com/office/drawing/2014/main" id="{8F429918-7C7B-4167-BCA0-86D181C4C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823" y="1317819"/>
              <a:ext cx="295384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b="1" kern="0" dirty="0" err="1">
                  <a:solidFill>
                    <a:srgbClr val="333399"/>
                  </a:solidFill>
                </a:rPr>
                <a:t>Zugknopf</a:t>
              </a:r>
              <a:endParaRPr lang="de-DE" b="1" kern="0" dirty="0">
                <a:solidFill>
                  <a:srgbClr val="333399"/>
                </a:solidFill>
              </a:endParaRPr>
            </a:p>
          </p:txBody>
        </p:sp>
        <p:sp>
          <p:nvSpPr>
            <p:cNvPr id="68" name="Rectangle 51">
              <a:extLst>
                <a:ext uri="{FF2B5EF4-FFF2-40B4-BE49-F238E27FC236}">
                  <a16:creationId xmlns:a16="http://schemas.microsoft.com/office/drawing/2014/main" id="{71FDD090-F3E1-4BA0-8411-B2A79B12D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358" y="5172848"/>
              <a:ext cx="2082605" cy="48146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/>
              <a:r>
                <a:rPr lang="de-DE" sz="1800" dirty="0">
                  <a:solidFill>
                    <a:srgbClr val="FFFFFF">
                      <a:lumMod val="95000"/>
                    </a:srgbClr>
                  </a:solidFill>
                </a:rPr>
                <a:t>KW42 / 2019</a:t>
              </a:r>
            </a:p>
          </p:txBody>
        </p:sp>
        <p:sp>
          <p:nvSpPr>
            <p:cNvPr id="69" name="Rectangle 53">
              <a:extLst>
                <a:ext uri="{FF2B5EF4-FFF2-40B4-BE49-F238E27FC236}">
                  <a16:creationId xmlns:a16="http://schemas.microsoft.com/office/drawing/2014/main" id="{49A2FACB-FD79-4BCC-864A-A2C81D879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358" y="5827489"/>
              <a:ext cx="2082605" cy="481462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33" tIns="49769" rIns="99533" bIns="49769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800" kern="0" dirty="0" err="1">
                  <a:solidFill>
                    <a:srgbClr val="333399"/>
                  </a:solidFill>
                </a:rPr>
                <a:t>Comfort</a:t>
              </a:r>
              <a:endParaRPr lang="de-DE" sz="1800" kern="0" dirty="0">
                <a:solidFill>
                  <a:srgbClr val="333399"/>
                </a:solidFill>
              </a:endParaRPr>
            </a:p>
          </p:txBody>
        </p:sp>
      </p:grpSp>
      <p:sp>
        <p:nvSpPr>
          <p:cNvPr id="70" name="Rechteck 69">
            <a:extLst>
              <a:ext uri="{FF2B5EF4-FFF2-40B4-BE49-F238E27FC236}">
                <a16:creationId xmlns:a16="http://schemas.microsoft.com/office/drawing/2014/main" id="{3AD17971-3183-458D-B6A0-4B1B1F9D6AF5}"/>
              </a:ext>
            </a:extLst>
          </p:cNvPr>
          <p:cNvSpPr/>
          <p:nvPr/>
        </p:nvSpPr>
        <p:spPr bwMode="auto">
          <a:xfrm>
            <a:off x="8811614" y="1754992"/>
            <a:ext cx="1497525" cy="14347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80" name="Picture 8" descr="http://blanco.matrix.de/im2/func/wrapper/jpg.php?path=/www/blanco//archiv/blanco/data/191/thumb/50380025_3.jpg">
            <a:extLst>
              <a:ext uri="{FF2B5EF4-FFF2-40B4-BE49-F238E27FC236}">
                <a16:creationId xmlns:a16="http://schemas.microsoft.com/office/drawing/2014/main" id="{9D235431-8153-40AA-B5F2-57539C9D0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923" y="2080629"/>
            <a:ext cx="1061329" cy="84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7618AD-2ADC-4276-9208-3F654F3B4E95}" type="datetime1">
              <a:rPr lang="de-DE" sz="800" smtClean="0"/>
              <a:t>18.09.2019</a:t>
            </a:fld>
            <a:endParaRPr lang="de-DE" sz="800" dirty="0"/>
          </a:p>
        </p:txBody>
      </p:sp>
      <p:grpSp>
        <p:nvGrpSpPr>
          <p:cNvPr id="5125" name="Group 2"/>
          <p:cNvGrpSpPr>
            <a:grpSpLocks/>
          </p:cNvGrpSpPr>
          <p:nvPr/>
        </p:nvGrpSpPr>
        <p:grpSpPr bwMode="auto">
          <a:xfrm>
            <a:off x="0" y="-28575"/>
            <a:ext cx="10226675" cy="5437188"/>
            <a:chOff x="0" y="0"/>
            <a:chExt cx="6736" cy="3425"/>
          </a:xfrm>
        </p:grpSpPr>
        <p:sp>
          <p:nvSpPr>
            <p:cNvPr id="5127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6736" cy="1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5128" name="Rectangle 4"/>
            <p:cNvSpPr>
              <a:spLocks noChangeArrowheads="1"/>
            </p:cNvSpPr>
            <p:nvPr/>
          </p:nvSpPr>
          <p:spPr bwMode="gray">
            <a:xfrm>
              <a:off x="0" y="1338"/>
              <a:ext cx="6736" cy="20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5126" name="Rectangle 2"/>
          <p:cNvSpPr>
            <a:spLocks noChangeArrowheads="1"/>
          </p:cNvSpPr>
          <p:nvPr/>
        </p:nvSpPr>
        <p:spPr bwMode="gray">
          <a:xfrm>
            <a:off x="466725" y="2625725"/>
            <a:ext cx="97758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1042988"/>
            <a:r>
              <a:rPr lang="de-DE" sz="3200" dirty="0">
                <a:solidFill>
                  <a:schemeClr val="tx2"/>
                </a:solidFill>
              </a:rPr>
              <a:t>Vielen Dank für Ihre Aufmerksamkeit!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B19A2-88E5-4A51-BACF-BC7311FD9A11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620838" y="7132638"/>
            <a:ext cx="6748462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800"/>
              <a:t>Water Neuheiten Gut Böckel 2019 |  OLS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5837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20415E1-D86F-4458-B99D-AEFF67395725}" type="datetime1">
              <a:rPr lang="de-DE" sz="800" smtClean="0"/>
              <a:t>18.09.2019</a:t>
            </a:fld>
            <a:endParaRPr lang="de-DE" sz="800" dirty="0"/>
          </a:p>
        </p:txBody>
      </p:sp>
      <p:grpSp>
        <p:nvGrpSpPr>
          <p:cNvPr id="5125" name="Group 2"/>
          <p:cNvGrpSpPr>
            <a:grpSpLocks/>
          </p:cNvGrpSpPr>
          <p:nvPr/>
        </p:nvGrpSpPr>
        <p:grpSpPr bwMode="auto">
          <a:xfrm>
            <a:off x="0" y="-28575"/>
            <a:ext cx="10226675" cy="5437188"/>
            <a:chOff x="0" y="0"/>
            <a:chExt cx="6736" cy="3425"/>
          </a:xfrm>
        </p:grpSpPr>
        <p:sp>
          <p:nvSpPr>
            <p:cNvPr id="5127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6736" cy="1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5128" name="Rectangle 4"/>
            <p:cNvSpPr>
              <a:spLocks noChangeArrowheads="1"/>
            </p:cNvSpPr>
            <p:nvPr/>
          </p:nvSpPr>
          <p:spPr bwMode="gray">
            <a:xfrm>
              <a:off x="0" y="1338"/>
              <a:ext cx="6736" cy="20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5126" name="Rectangle 2"/>
          <p:cNvSpPr>
            <a:spLocks noChangeArrowheads="1"/>
          </p:cNvSpPr>
          <p:nvPr/>
        </p:nvSpPr>
        <p:spPr bwMode="gray">
          <a:xfrm>
            <a:off x="466725" y="2625725"/>
            <a:ext cx="97758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1042988"/>
            <a:r>
              <a:rPr lang="de-DE" sz="3200" dirty="0">
                <a:solidFill>
                  <a:schemeClr val="tx2"/>
                </a:solidFill>
              </a:rPr>
              <a:t>Streichungen 2019 / 2020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B19A2-88E5-4A51-BACF-BC7311FD9A11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620838" y="7132638"/>
            <a:ext cx="6748462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800"/>
              <a:t>Water Neuheiten Gut Böckel 2019 |  OLS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6118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Portfoliooptimierungen (Streichungen) 2019 / 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Water</a:t>
            </a:r>
            <a:r>
              <a:rPr lang="de-DE" dirty="0"/>
              <a:t> Neuheiten Gut Böckel 2019 |  OLS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6D7-D339-40A2-9308-46D84914D9DA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EBA7-B3D0-4AB3-A6B1-D36A2DDE6852}" type="datetime1">
              <a:rPr lang="de-DE" smtClean="0">
                <a:solidFill>
                  <a:srgbClr val="414141"/>
                </a:solidFill>
              </a:rPr>
              <a:t>18.09.2019</a:t>
            </a:fld>
            <a:endParaRPr lang="de-DE" dirty="0">
              <a:solidFill>
                <a:srgbClr val="41414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22C6E5F-96F8-4934-8C02-6DFA3246F902}"/>
              </a:ext>
            </a:extLst>
          </p:cNvPr>
          <p:cNvSpPr/>
          <p:nvPr/>
        </p:nvSpPr>
        <p:spPr>
          <a:xfrm>
            <a:off x="679450" y="1187407"/>
            <a:ext cx="5346700" cy="517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500" dirty="0"/>
              <a:t>ALTA in Edelstahlfinish</a:t>
            </a:r>
          </a:p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500" dirty="0">
                <a:solidFill>
                  <a:srgbClr val="414141"/>
                </a:solidFill>
                <a:latin typeface="+mn-lt"/>
                <a:cs typeface="+mn-cs"/>
              </a:rPr>
              <a:t>ALTA/-S Compact in Edelstahl massiv</a:t>
            </a:r>
          </a:p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500" dirty="0">
                <a:solidFill>
                  <a:srgbClr val="414141"/>
                </a:solidFill>
                <a:latin typeface="+mn-lt"/>
                <a:cs typeface="+mn-cs"/>
              </a:rPr>
              <a:t>ANTAS in </a:t>
            </a:r>
            <a:r>
              <a:rPr lang="de-DE" sz="1500" dirty="0" err="1">
                <a:solidFill>
                  <a:srgbClr val="414141"/>
                </a:solidFill>
                <a:latin typeface="+mn-lt"/>
                <a:cs typeface="+mn-cs"/>
              </a:rPr>
              <a:t>Silgranit</a:t>
            </a:r>
            <a:r>
              <a:rPr lang="de-DE" sz="1500" dirty="0">
                <a:solidFill>
                  <a:srgbClr val="414141"/>
                </a:solidFill>
                <a:latin typeface="+mn-lt"/>
                <a:cs typeface="+mn-cs"/>
              </a:rPr>
              <a:t>-Look</a:t>
            </a:r>
          </a:p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500" dirty="0">
                <a:solidFill>
                  <a:srgbClr val="414141"/>
                </a:solidFill>
              </a:rPr>
              <a:t>AVONA in </a:t>
            </a:r>
            <a:r>
              <a:rPr lang="de-DE" sz="1500" dirty="0" err="1">
                <a:solidFill>
                  <a:srgbClr val="414141"/>
                </a:solidFill>
              </a:rPr>
              <a:t>Silgranit</a:t>
            </a:r>
            <a:r>
              <a:rPr lang="de-DE" sz="1500" dirty="0">
                <a:solidFill>
                  <a:srgbClr val="414141"/>
                </a:solidFill>
              </a:rPr>
              <a:t>-Look</a:t>
            </a:r>
          </a:p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500" dirty="0">
                <a:solidFill>
                  <a:srgbClr val="414141"/>
                </a:solidFill>
              </a:rPr>
              <a:t>CARENA in </a:t>
            </a:r>
            <a:r>
              <a:rPr lang="de-DE" sz="1500" dirty="0" err="1">
                <a:solidFill>
                  <a:srgbClr val="414141"/>
                </a:solidFill>
              </a:rPr>
              <a:t>Silgranit</a:t>
            </a:r>
            <a:r>
              <a:rPr lang="de-DE" sz="1500" dirty="0">
                <a:solidFill>
                  <a:srgbClr val="414141"/>
                </a:solidFill>
              </a:rPr>
              <a:t>-Look</a:t>
            </a:r>
          </a:p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500" dirty="0">
                <a:solidFill>
                  <a:srgbClr val="414141"/>
                </a:solidFill>
              </a:rPr>
              <a:t>FELISA/-S</a:t>
            </a:r>
          </a:p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500" dirty="0">
                <a:solidFill>
                  <a:srgbClr val="414141"/>
                </a:solidFill>
              </a:rPr>
              <a:t>LINUS-S in </a:t>
            </a:r>
            <a:r>
              <a:rPr lang="de-DE" sz="1500" dirty="0" err="1">
                <a:solidFill>
                  <a:srgbClr val="414141"/>
                </a:solidFill>
              </a:rPr>
              <a:t>chrom</a:t>
            </a:r>
            <a:r>
              <a:rPr lang="de-DE" sz="1500" dirty="0">
                <a:solidFill>
                  <a:srgbClr val="414141"/>
                </a:solidFill>
              </a:rPr>
              <a:t> matt</a:t>
            </a:r>
          </a:p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500" dirty="0">
                <a:solidFill>
                  <a:srgbClr val="414141"/>
                </a:solidFill>
              </a:rPr>
              <a:t>NEA/-S</a:t>
            </a:r>
          </a:p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500" dirty="0">
                <a:solidFill>
                  <a:srgbClr val="414141"/>
                </a:solidFill>
              </a:rPr>
              <a:t>NOTIS/-S</a:t>
            </a:r>
          </a:p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500" dirty="0">
                <a:solidFill>
                  <a:srgbClr val="414141"/>
                </a:solidFill>
              </a:rPr>
              <a:t>ORION/-S</a:t>
            </a:r>
          </a:p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500" dirty="0">
                <a:solidFill>
                  <a:srgbClr val="414141"/>
                </a:solidFill>
              </a:rPr>
              <a:t>PERISCOPE-S II</a:t>
            </a:r>
          </a:p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500" dirty="0">
                <a:solidFill>
                  <a:srgbClr val="414141"/>
                </a:solidFill>
              </a:rPr>
              <a:t>QUATURA/-S</a:t>
            </a:r>
          </a:p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500" dirty="0">
                <a:solidFill>
                  <a:srgbClr val="414141"/>
                </a:solidFill>
              </a:rPr>
              <a:t>SAGA</a:t>
            </a:r>
          </a:p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500" dirty="0">
                <a:solidFill>
                  <a:srgbClr val="414141"/>
                </a:solidFill>
              </a:rPr>
              <a:t>RODALIS</a:t>
            </a:r>
          </a:p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500" dirty="0">
                <a:solidFill>
                  <a:srgbClr val="414141"/>
                </a:solidFill>
              </a:rPr>
              <a:t>TERA</a:t>
            </a:r>
          </a:p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500" dirty="0">
                <a:solidFill>
                  <a:srgbClr val="414141"/>
                </a:solidFill>
              </a:rPr>
              <a:t>VONDA Control</a:t>
            </a:r>
          </a:p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500" dirty="0">
                <a:solidFill>
                  <a:srgbClr val="414141"/>
                </a:solidFill>
              </a:rPr>
              <a:t>WEGA/-S</a:t>
            </a:r>
          </a:p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500" dirty="0">
                <a:solidFill>
                  <a:srgbClr val="414141"/>
                </a:solidFill>
              </a:rPr>
              <a:t>Armaturen in </a:t>
            </a:r>
            <a:r>
              <a:rPr lang="de-DE" sz="1500" dirty="0" err="1">
                <a:solidFill>
                  <a:srgbClr val="414141"/>
                </a:solidFill>
              </a:rPr>
              <a:t>Silgranit</a:t>
            </a:r>
            <a:r>
              <a:rPr lang="de-DE" sz="1500" dirty="0">
                <a:solidFill>
                  <a:srgbClr val="414141"/>
                </a:solidFill>
              </a:rPr>
              <a:t>-Look Champagner und Muskat</a:t>
            </a:r>
          </a:p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endParaRPr lang="de-DE" sz="1500" dirty="0">
              <a:solidFill>
                <a:srgbClr val="41414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98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82365D0-9439-43E5-9037-A5BC517E4531}" type="datetime1">
              <a:rPr lang="de-DE" sz="800" smtClean="0"/>
              <a:t>18.09.2019</a:t>
            </a:fld>
            <a:endParaRPr lang="de-DE" sz="800" dirty="0"/>
          </a:p>
        </p:txBody>
      </p:sp>
      <p:grpSp>
        <p:nvGrpSpPr>
          <p:cNvPr id="5125" name="Group 2"/>
          <p:cNvGrpSpPr>
            <a:grpSpLocks/>
          </p:cNvGrpSpPr>
          <p:nvPr/>
        </p:nvGrpSpPr>
        <p:grpSpPr bwMode="auto">
          <a:xfrm>
            <a:off x="0" y="-28575"/>
            <a:ext cx="10226675" cy="5437188"/>
            <a:chOff x="0" y="0"/>
            <a:chExt cx="6736" cy="3425"/>
          </a:xfrm>
        </p:grpSpPr>
        <p:sp>
          <p:nvSpPr>
            <p:cNvPr id="5127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6736" cy="1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5128" name="Rectangle 4"/>
            <p:cNvSpPr>
              <a:spLocks noChangeArrowheads="1"/>
            </p:cNvSpPr>
            <p:nvPr/>
          </p:nvSpPr>
          <p:spPr bwMode="gray">
            <a:xfrm>
              <a:off x="0" y="1338"/>
              <a:ext cx="6736" cy="20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5126" name="Rectangle 2"/>
          <p:cNvSpPr>
            <a:spLocks noChangeArrowheads="1"/>
          </p:cNvSpPr>
          <p:nvPr/>
        </p:nvSpPr>
        <p:spPr bwMode="gray">
          <a:xfrm>
            <a:off x="466725" y="2625725"/>
            <a:ext cx="97758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1042988"/>
            <a:r>
              <a:rPr lang="de-DE" sz="3200" dirty="0">
                <a:solidFill>
                  <a:schemeClr val="tx2"/>
                </a:solidFill>
              </a:rPr>
              <a:t>Neuheiten Hauptkatalog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B19A2-88E5-4A51-BACF-BC7311FD9A11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620838" y="7132638"/>
            <a:ext cx="6748462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800"/>
              <a:t>Water Neuheiten Gut Böckel 2019 |  OLS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18193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F4DD9BE-4490-4631-A02E-C15E539022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" y="-1"/>
            <a:ext cx="10691394" cy="7561263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2" y="152096"/>
            <a:ext cx="6301947" cy="433561"/>
          </a:xfrm>
          <a:prstGeom prst="rect">
            <a:avLst/>
          </a:prstGeom>
          <a:solidFill>
            <a:srgbClr val="EAEAEA">
              <a:alpha val="71000"/>
            </a:srgbClr>
          </a:solidFill>
          <a:ln>
            <a:noFill/>
          </a:ln>
          <a:effectLst/>
          <a:extLst/>
        </p:spPr>
        <p:txBody>
          <a:bodyPr wrap="none" lIns="0" tIns="0" rIns="0" bIns="0" anchor="ctr" anchorCtr="0"/>
          <a:lstStyle/>
          <a:p>
            <a:pPr defTabSz="1042988">
              <a:spcBef>
                <a:spcPct val="100000"/>
              </a:spcBef>
              <a:spcAft>
                <a:spcPct val="100000"/>
              </a:spcAft>
            </a:pPr>
            <a:r>
              <a:rPr lang="de-DE" sz="1800" b="1" dirty="0">
                <a:solidFill>
                  <a:srgbClr val="414141"/>
                </a:solidFill>
              </a:rPr>
              <a:t>     CATRIS-S </a:t>
            </a:r>
            <a:r>
              <a:rPr lang="de-DE" sz="1800" b="1" dirty="0" err="1">
                <a:solidFill>
                  <a:srgbClr val="414141"/>
                </a:solidFill>
              </a:rPr>
              <a:t>Flexo</a:t>
            </a:r>
            <a:r>
              <a:rPr lang="de-DE" sz="1800" b="1" dirty="0">
                <a:solidFill>
                  <a:srgbClr val="414141"/>
                </a:solidFill>
              </a:rPr>
              <a:t> – Stil und Leistung perfekt kombiniert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0740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CB2485-A7C5-4B5B-98D3-D003860AD87A}" type="datetime1">
              <a:rPr lang="de-DE" sz="800" smtClean="0">
                <a:solidFill>
                  <a:srgbClr val="414141"/>
                </a:solidFill>
              </a:rPr>
              <a:t>18.09.2019</a:t>
            </a:fld>
            <a:endParaRPr lang="de-DE" sz="800">
              <a:solidFill>
                <a:srgbClr val="41414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90500"/>
            <a:ext cx="7196138" cy="755650"/>
          </a:xfrm>
        </p:spPr>
        <p:txBody>
          <a:bodyPr/>
          <a:lstStyle/>
          <a:p>
            <a:r>
              <a:rPr lang="de-DE" dirty="0"/>
              <a:t>CATRIS-S </a:t>
            </a:r>
            <a:r>
              <a:rPr lang="de-DE" dirty="0" err="1"/>
              <a:t>Flexo</a:t>
            </a:r>
            <a:endParaRPr lang="de-DE" dirty="0"/>
          </a:p>
        </p:txBody>
      </p:sp>
      <p:sp>
        <p:nvSpPr>
          <p:cNvPr id="8" name="Inhaltsplatzhalter 5"/>
          <p:cNvSpPr txBox="1">
            <a:spLocks/>
          </p:cNvSpPr>
          <p:nvPr/>
        </p:nvSpPr>
        <p:spPr bwMode="gray">
          <a:xfrm>
            <a:off x="468314" y="1239838"/>
            <a:ext cx="5148952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42988" rtl="0" eaLnBrk="1" fontAlgn="base" hangingPunct="1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075" indent="-217488" algn="l" defTabSz="1042988" rtl="0" eaLnBrk="1" fontAlgn="base" hangingPunct="1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96875" indent="-176213" algn="l" defTabSz="1042988" rtl="0" eaLnBrk="1" fontAlgn="base" hangingPunct="1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581025" indent="-182563" algn="l" defTabSz="1042988" rtl="0" eaLnBrk="1" fontAlgn="base" hangingPunct="1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  <a:buChar char="-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731838" indent="-1492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1189038" indent="-1492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1646238" indent="-1492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2103438" indent="-1492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2560638" indent="-1492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1800" b="1" dirty="0"/>
              <a:t>Stil und Leistung perfekt kombiniert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Klassische Linien kombiniert mit semiprofessionellem Design und anspruchsvoller Ausstattung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Flexibler Gummischlauch in Schwarz bietet optimalen Bewegungsradius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Zweistrahlbrause für leichtes Wechseln von Perlstrahl auf Brausestrahl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Komfortable Arretierung der Brause durch präzise Magnethalterung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Durch die geringe Höhe perfekt mit Oberschränken kombinierbar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Auch in Edelstahl finish </a:t>
            </a:r>
            <a:r>
              <a:rPr lang="de-DE" dirty="0" err="1"/>
              <a:t>UltraResist</a:t>
            </a:r>
            <a:r>
              <a:rPr lang="de-DE" dirty="0"/>
              <a:t> und Schwarz matt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DVGW ist vorgesehen</a:t>
            </a:r>
            <a:endParaRPr lang="de-DE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endParaRPr lang="de-DE" sz="1800" dirty="0">
              <a:solidFill>
                <a:schemeClr val="accent4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Water Neuheiten Gut Böckel 2019 |  OLS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4E4A-A6B5-40DD-BC9B-781F0658427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gray">
          <a:xfrm>
            <a:off x="7831138" y="569913"/>
            <a:ext cx="2405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de-DE" sz="1200" dirty="0">
                <a:solidFill>
                  <a:srgbClr val="414141"/>
                </a:solidFill>
              </a:rPr>
              <a:t>Neuheiten </a:t>
            </a:r>
            <a:r>
              <a:rPr lang="de-DE" sz="1200" dirty="0" err="1">
                <a:solidFill>
                  <a:srgbClr val="414141"/>
                </a:solidFill>
              </a:rPr>
              <a:t>Water</a:t>
            </a:r>
            <a:endParaRPr lang="de-DE" sz="1200" dirty="0">
              <a:solidFill>
                <a:srgbClr val="41414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F042F8D-CC1F-4DEC-9FEC-340A1D2B02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1238695"/>
            <a:ext cx="3800002" cy="268747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5EE9E1E-B6A6-4BCC-94E6-78D068C4C8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4060237"/>
            <a:ext cx="3800001" cy="2650306"/>
          </a:xfrm>
          <a:prstGeom prst="rect">
            <a:avLst/>
          </a:prstGeom>
        </p:spPr>
      </p:pic>
      <p:pic>
        <p:nvPicPr>
          <p:cNvPr id="2050" name="Picture 2" descr="http://blanco.matrix.de/im2/func/wrapper/jpg.php?path=/www/blanco//archiv/blanco/data/193/thumb/50384588_4.jpg">
            <a:extLst>
              <a:ext uri="{FF2B5EF4-FFF2-40B4-BE49-F238E27FC236}">
                <a16:creationId xmlns:a16="http://schemas.microsoft.com/office/drawing/2014/main" id="{CC6E79F5-1EDE-4A0C-8CAF-B44CB906B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24" y="5153025"/>
            <a:ext cx="2237812" cy="155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anco.matrix.de/im2/func/wrapper/jpg.php?path=/www/blanco//archiv/blanco/data/193/thumb/50384594_4.jpg">
            <a:extLst>
              <a:ext uri="{FF2B5EF4-FFF2-40B4-BE49-F238E27FC236}">
                <a16:creationId xmlns:a16="http://schemas.microsoft.com/office/drawing/2014/main" id="{D8170C79-AFBF-42CC-8983-026F4A4AE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34" y="5153025"/>
            <a:ext cx="2237812" cy="155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2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2528727" y="1204269"/>
            <a:ext cx="2124001" cy="5455842"/>
          </a:xfrm>
          <a:prstGeom prst="rect">
            <a:avLst/>
          </a:prstGeom>
          <a:solidFill>
            <a:schemeClr val="accent4">
              <a:lumMod val="20000"/>
              <a:lumOff val="80000"/>
              <a:alpha val="41176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1042988"/>
            <a:endParaRPr lang="de-DE">
              <a:solidFill>
                <a:srgbClr val="414141"/>
              </a:solidFill>
            </a:endParaRPr>
          </a:p>
        </p:txBody>
      </p:sp>
      <p:sp>
        <p:nvSpPr>
          <p:cNvPr id="6146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D074DC-4923-429F-A815-5A254110FE16}" type="datetime1">
              <a:rPr lang="de-DE" sz="800" smtClean="0">
                <a:solidFill>
                  <a:srgbClr val="414141"/>
                </a:solidFill>
              </a:rPr>
              <a:t>18.09.2019</a:t>
            </a:fld>
            <a:endParaRPr lang="de-DE" sz="800">
              <a:solidFill>
                <a:srgbClr val="414141"/>
              </a:solidFill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79917" y="3932190"/>
            <a:ext cx="2124001" cy="1047811"/>
          </a:xfrm>
          <a:prstGeom prst="rect">
            <a:avLst/>
          </a:prstGeom>
          <a:solidFill>
            <a:schemeClr val="accent1">
              <a:lumMod val="75000"/>
              <a:alpha val="59999"/>
            </a:schemeClr>
          </a:solidFill>
          <a:ln>
            <a:noFill/>
          </a:ln>
          <a:effectLst>
            <a:outerShdw dist="35921" dir="2700000" algn="ctr" rotWithShape="0">
              <a:srgbClr val="8E8E8E">
                <a:alpha val="50000"/>
              </a:srgbClr>
            </a:outerShdw>
          </a:effectLst>
          <a:extLst/>
        </p:spPr>
        <p:txBody>
          <a:bodyPr wrap="none" lIns="99517" tIns="49760" rIns="99517" bIns="49760" anchor="ctr"/>
          <a:lstStyle/>
          <a:p>
            <a:pPr algn="ctr" defTabSz="1135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srgbClr val="333399"/>
                </a:solidFill>
              </a:rPr>
              <a:t>Oberflächen</a:t>
            </a:r>
          </a:p>
          <a:p>
            <a:pPr algn="ctr" defTabSz="1135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srgbClr val="333399"/>
                </a:solidFill>
              </a:rPr>
              <a:t>+</a:t>
            </a:r>
          </a:p>
          <a:p>
            <a:pPr algn="ctr" defTabSz="1135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srgbClr val="333399"/>
                </a:solidFill>
              </a:rPr>
              <a:t> Ausführungen</a:t>
            </a:r>
          </a:p>
        </p:txBody>
      </p:sp>
      <p:sp>
        <p:nvSpPr>
          <p:cNvPr id="10" name="Rectangle 50"/>
          <p:cNvSpPr>
            <a:spLocks noChangeArrowheads="1"/>
          </p:cNvSpPr>
          <p:nvPr/>
        </p:nvSpPr>
        <p:spPr bwMode="auto">
          <a:xfrm>
            <a:off x="179918" y="5172848"/>
            <a:ext cx="2124002" cy="481462"/>
          </a:xfrm>
          <a:prstGeom prst="rect">
            <a:avLst/>
          </a:prstGeom>
          <a:solidFill>
            <a:schemeClr val="accent1">
              <a:lumMod val="75000"/>
              <a:alpha val="59999"/>
            </a:schemeClr>
          </a:solidFill>
          <a:ln>
            <a:noFill/>
          </a:ln>
          <a:effectLst>
            <a:outerShdw dist="35921" dir="2700000" algn="ctr" rotWithShape="0">
              <a:srgbClr val="8E8E8E">
                <a:alpha val="50000"/>
              </a:srgbClr>
            </a:outerShdw>
          </a:effectLst>
          <a:extLst/>
        </p:spPr>
        <p:txBody>
          <a:bodyPr wrap="none" lIns="99517" tIns="49760" rIns="99517" bIns="49760" anchor="ctr"/>
          <a:lstStyle/>
          <a:p>
            <a:pPr algn="ctr" defTabSz="1135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srgbClr val="333399"/>
                </a:solidFill>
              </a:rPr>
              <a:t>Lieferfähigkeit</a:t>
            </a: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179919" y="5827490"/>
            <a:ext cx="2124002" cy="481462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noFill/>
          </a:ln>
          <a:effectLst>
            <a:outerShdw dist="35921" dir="2700000" algn="ctr" rotWithShape="0">
              <a:srgbClr val="8E8E8E"/>
            </a:outerShdw>
          </a:effectLst>
          <a:extLst/>
        </p:spPr>
        <p:txBody>
          <a:bodyPr wrap="none" lIns="99533" tIns="49769" rIns="99533" bIns="49769" anchor="ctr"/>
          <a:lstStyle/>
          <a:p>
            <a:pPr algn="ctr" defTabSz="1135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srgbClr val="333399"/>
                </a:solidFill>
              </a:rPr>
              <a:t>Positionierung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2304419" y="1317819"/>
            <a:ext cx="2733358" cy="4991132"/>
            <a:chOff x="3824823" y="1317819"/>
            <a:chExt cx="2953845" cy="4991132"/>
          </a:xfrm>
        </p:grpSpPr>
        <p:sp>
          <p:nvSpPr>
            <p:cNvPr id="15" name="Rectangle 30"/>
            <p:cNvSpPr>
              <a:spLocks noChangeArrowheads="1"/>
            </p:cNvSpPr>
            <p:nvPr/>
          </p:nvSpPr>
          <p:spPr bwMode="auto">
            <a:xfrm>
              <a:off x="4246668" y="3932191"/>
              <a:ext cx="2082605" cy="104781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 dirty="0">
                  <a:solidFill>
                    <a:srgbClr val="FFFFFF">
                      <a:lumMod val="95000"/>
                    </a:srgbClr>
                  </a:solidFill>
                </a:rPr>
                <a:t>Chrom</a:t>
              </a:r>
            </a:p>
          </p:txBody>
        </p:sp>
        <p:sp>
          <p:nvSpPr>
            <p:cNvPr id="16" name="Text Box 41"/>
            <p:cNvSpPr txBox="1">
              <a:spLocks noChangeArrowheads="1"/>
            </p:cNvSpPr>
            <p:nvPr/>
          </p:nvSpPr>
          <p:spPr bwMode="auto">
            <a:xfrm>
              <a:off x="3824823" y="1317819"/>
              <a:ext cx="295384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1800" b="1" kern="0" dirty="0">
                  <a:solidFill>
                    <a:srgbClr val="333399"/>
                  </a:solidFill>
                </a:rPr>
                <a:t>CATRIS-S </a:t>
              </a:r>
              <a:r>
                <a:rPr lang="de-DE" sz="1800" b="1" kern="0" dirty="0" err="1">
                  <a:solidFill>
                    <a:srgbClr val="333399"/>
                  </a:solidFill>
                </a:rPr>
                <a:t>Flexo</a:t>
              </a:r>
              <a:endParaRPr lang="de-DE" sz="1800" b="1" kern="0" dirty="0">
                <a:solidFill>
                  <a:srgbClr val="333399"/>
                </a:solidFill>
              </a:endParaRPr>
            </a:p>
          </p:txBody>
        </p:sp>
        <p:sp>
          <p:nvSpPr>
            <p:cNvPr id="17" name="Rectangle 51"/>
            <p:cNvSpPr>
              <a:spLocks noChangeArrowheads="1"/>
            </p:cNvSpPr>
            <p:nvPr/>
          </p:nvSpPr>
          <p:spPr bwMode="auto">
            <a:xfrm>
              <a:off x="4261358" y="5172848"/>
              <a:ext cx="2082605" cy="48146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/>
              <a:r>
                <a:rPr lang="de-DE" sz="1800" dirty="0">
                  <a:solidFill>
                    <a:srgbClr val="FFFFFF">
                      <a:lumMod val="95000"/>
                    </a:srgbClr>
                  </a:solidFill>
                </a:rPr>
                <a:t>Januar 2020</a:t>
              </a:r>
            </a:p>
          </p:txBody>
        </p:sp>
        <p:sp>
          <p:nvSpPr>
            <p:cNvPr id="18" name="Rectangle 53"/>
            <p:cNvSpPr>
              <a:spLocks noChangeArrowheads="1"/>
            </p:cNvSpPr>
            <p:nvPr/>
          </p:nvSpPr>
          <p:spPr bwMode="auto">
            <a:xfrm>
              <a:off x="4261358" y="5827489"/>
              <a:ext cx="2082605" cy="481462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33" tIns="49769" rIns="99533" bIns="49769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800" kern="0" dirty="0" err="1">
                  <a:solidFill>
                    <a:srgbClr val="333399"/>
                  </a:solidFill>
                </a:rPr>
                <a:t>Comfort</a:t>
              </a:r>
              <a:endParaRPr lang="de-DE" sz="1800" kern="0" dirty="0">
                <a:solidFill>
                  <a:srgbClr val="333399"/>
                </a:solidFill>
              </a:endParaRPr>
            </a:p>
          </p:txBody>
        </p:sp>
      </p:grp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CATRIS-S </a:t>
            </a:r>
            <a:r>
              <a:rPr lang="de-DE" dirty="0" err="1"/>
              <a:t>Flexo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Water Neuheiten Gut Böckel 2019 |  OLS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4E4A-A6B5-40DD-BC9B-781F0658427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9" name="Rechteck 18"/>
          <p:cNvSpPr/>
          <p:nvPr/>
        </p:nvSpPr>
        <p:spPr bwMode="auto">
          <a:xfrm>
            <a:off x="2624734" y="1754992"/>
            <a:ext cx="1927153" cy="14347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gray">
          <a:xfrm>
            <a:off x="7831138" y="569913"/>
            <a:ext cx="2405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de-DE" sz="1200" dirty="0">
                <a:solidFill>
                  <a:srgbClr val="414141"/>
                </a:solidFill>
              </a:rPr>
              <a:t>Neuheiten </a:t>
            </a:r>
            <a:r>
              <a:rPr lang="de-DE" sz="1200" dirty="0" err="1">
                <a:solidFill>
                  <a:srgbClr val="414141"/>
                </a:solidFill>
              </a:rPr>
              <a:t>Water</a:t>
            </a:r>
            <a:endParaRPr lang="de-DE" sz="1200" dirty="0">
              <a:solidFill>
                <a:srgbClr val="414141"/>
              </a:solidFill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81B16D3B-28B6-413F-8B80-547D7505E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436" y="1204269"/>
            <a:ext cx="2124001" cy="5455842"/>
          </a:xfrm>
          <a:prstGeom prst="rect">
            <a:avLst/>
          </a:prstGeom>
          <a:solidFill>
            <a:schemeClr val="accent4">
              <a:lumMod val="20000"/>
              <a:lumOff val="80000"/>
              <a:alpha val="41176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1042988"/>
            <a:endParaRPr lang="de-DE">
              <a:solidFill>
                <a:srgbClr val="414141"/>
              </a:solidFill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31754B4A-2119-4958-A083-F699B660D4F4}"/>
              </a:ext>
            </a:extLst>
          </p:cNvPr>
          <p:cNvGrpSpPr/>
          <p:nvPr/>
        </p:nvGrpSpPr>
        <p:grpSpPr>
          <a:xfrm>
            <a:off x="4912128" y="1317819"/>
            <a:ext cx="2733358" cy="4991132"/>
            <a:chOff x="3824823" y="1317819"/>
            <a:chExt cx="2953845" cy="4991132"/>
          </a:xfrm>
        </p:grpSpPr>
        <p:sp>
          <p:nvSpPr>
            <p:cNvPr id="45" name="Rectangle 30">
              <a:extLst>
                <a:ext uri="{FF2B5EF4-FFF2-40B4-BE49-F238E27FC236}">
                  <a16:creationId xmlns:a16="http://schemas.microsoft.com/office/drawing/2014/main" id="{529BE970-0702-4B25-B6C0-1AC3CCE49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668" y="3932191"/>
              <a:ext cx="2082605" cy="104781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 dirty="0">
                  <a:solidFill>
                    <a:srgbClr val="FFFFFF">
                      <a:lumMod val="95000"/>
                    </a:srgbClr>
                  </a:solidFill>
                </a:rPr>
                <a:t>Edelstahl finish</a:t>
              </a:r>
            </a:p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 dirty="0" err="1">
                  <a:solidFill>
                    <a:srgbClr val="FFFFFF">
                      <a:lumMod val="95000"/>
                    </a:srgbClr>
                  </a:solidFill>
                </a:rPr>
                <a:t>UltraResist</a:t>
              </a:r>
              <a:endParaRPr lang="de-DE" sz="1400" kern="0" dirty="0">
                <a:solidFill>
                  <a:srgbClr val="FFFFFF">
                    <a:lumMod val="95000"/>
                  </a:srgbClr>
                </a:solidFill>
              </a:endParaRPr>
            </a:p>
          </p:txBody>
        </p:sp>
        <p:sp>
          <p:nvSpPr>
            <p:cNvPr id="46" name="Text Box 41">
              <a:extLst>
                <a:ext uri="{FF2B5EF4-FFF2-40B4-BE49-F238E27FC236}">
                  <a16:creationId xmlns:a16="http://schemas.microsoft.com/office/drawing/2014/main" id="{0C813A20-32C5-4534-B671-0BADE081C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823" y="1317819"/>
              <a:ext cx="295384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1800" b="1" kern="0" dirty="0">
                  <a:solidFill>
                    <a:srgbClr val="333399"/>
                  </a:solidFill>
                </a:rPr>
                <a:t>CATRIS-S </a:t>
              </a:r>
              <a:r>
                <a:rPr lang="de-DE" sz="1800" b="1" kern="0" dirty="0" err="1">
                  <a:solidFill>
                    <a:srgbClr val="333399"/>
                  </a:solidFill>
                </a:rPr>
                <a:t>Flexo</a:t>
              </a:r>
              <a:endParaRPr lang="de-DE" sz="1800" b="1" kern="0" dirty="0">
                <a:solidFill>
                  <a:srgbClr val="333399"/>
                </a:solidFill>
              </a:endParaRPr>
            </a:p>
          </p:txBody>
        </p:sp>
        <p:sp>
          <p:nvSpPr>
            <p:cNvPr id="47" name="Rectangle 51">
              <a:extLst>
                <a:ext uri="{FF2B5EF4-FFF2-40B4-BE49-F238E27FC236}">
                  <a16:creationId xmlns:a16="http://schemas.microsoft.com/office/drawing/2014/main" id="{FA3D3D1B-726D-4C05-9737-3C66C4886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358" y="5172848"/>
              <a:ext cx="2082605" cy="48146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/>
              <a:r>
                <a:rPr lang="de-DE" sz="1800" dirty="0">
                  <a:solidFill>
                    <a:srgbClr val="FFFFFF">
                      <a:lumMod val="95000"/>
                    </a:srgbClr>
                  </a:solidFill>
                </a:rPr>
                <a:t>Januar 2020</a:t>
              </a:r>
            </a:p>
          </p:txBody>
        </p:sp>
        <p:sp>
          <p:nvSpPr>
            <p:cNvPr id="48" name="Rectangle 53">
              <a:extLst>
                <a:ext uri="{FF2B5EF4-FFF2-40B4-BE49-F238E27FC236}">
                  <a16:creationId xmlns:a16="http://schemas.microsoft.com/office/drawing/2014/main" id="{BCCB81D2-3143-4DA5-A158-BF8F1B5EE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358" y="5827489"/>
              <a:ext cx="2082605" cy="481462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33" tIns="49769" rIns="99533" bIns="49769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800" kern="0" dirty="0" err="1">
                  <a:solidFill>
                    <a:srgbClr val="333399"/>
                  </a:solidFill>
                </a:rPr>
                <a:t>Comfort</a:t>
              </a:r>
              <a:endParaRPr lang="de-DE" sz="1800" kern="0" dirty="0">
                <a:solidFill>
                  <a:srgbClr val="333399"/>
                </a:solidFill>
              </a:endParaRPr>
            </a:p>
          </p:txBody>
        </p:sp>
      </p:grpSp>
      <p:sp>
        <p:nvSpPr>
          <p:cNvPr id="49" name="Rechteck 48">
            <a:extLst>
              <a:ext uri="{FF2B5EF4-FFF2-40B4-BE49-F238E27FC236}">
                <a16:creationId xmlns:a16="http://schemas.microsoft.com/office/drawing/2014/main" id="{C27520BB-0E24-46BD-9109-7E489FA20C39}"/>
              </a:ext>
            </a:extLst>
          </p:cNvPr>
          <p:cNvSpPr/>
          <p:nvPr/>
        </p:nvSpPr>
        <p:spPr bwMode="auto">
          <a:xfrm>
            <a:off x="5232443" y="1754992"/>
            <a:ext cx="1927153" cy="14347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2B5EE113-9DAD-4B2D-B63E-3EA20411D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151" y="1204269"/>
            <a:ext cx="2124001" cy="5455842"/>
          </a:xfrm>
          <a:prstGeom prst="rect">
            <a:avLst/>
          </a:prstGeom>
          <a:solidFill>
            <a:schemeClr val="accent4">
              <a:lumMod val="20000"/>
              <a:lumOff val="80000"/>
              <a:alpha val="41176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1042988"/>
            <a:endParaRPr lang="de-DE">
              <a:solidFill>
                <a:srgbClr val="414141"/>
              </a:solidFill>
            </a:endParaRP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5DB0527-2F90-4D0B-B56D-D13D4F9407E1}"/>
              </a:ext>
            </a:extLst>
          </p:cNvPr>
          <p:cNvGrpSpPr/>
          <p:nvPr/>
        </p:nvGrpSpPr>
        <p:grpSpPr>
          <a:xfrm>
            <a:off x="7634843" y="1317819"/>
            <a:ext cx="2733358" cy="4991132"/>
            <a:chOff x="3824823" y="1317819"/>
            <a:chExt cx="2953845" cy="4991132"/>
          </a:xfrm>
        </p:grpSpPr>
        <p:sp>
          <p:nvSpPr>
            <p:cNvPr id="52" name="Rectangle 30">
              <a:extLst>
                <a:ext uri="{FF2B5EF4-FFF2-40B4-BE49-F238E27FC236}">
                  <a16:creationId xmlns:a16="http://schemas.microsoft.com/office/drawing/2014/main" id="{0AC0324B-90F5-438F-B375-CB48E3A3B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668" y="3932191"/>
              <a:ext cx="2082605" cy="104781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kern="0" dirty="0">
                  <a:solidFill>
                    <a:srgbClr val="FFFFFF">
                      <a:lumMod val="95000"/>
                    </a:srgbClr>
                  </a:solidFill>
                </a:rPr>
                <a:t>Schwarz matt</a:t>
              </a:r>
            </a:p>
          </p:txBody>
        </p:sp>
        <p:sp>
          <p:nvSpPr>
            <p:cNvPr id="53" name="Text Box 41">
              <a:extLst>
                <a:ext uri="{FF2B5EF4-FFF2-40B4-BE49-F238E27FC236}">
                  <a16:creationId xmlns:a16="http://schemas.microsoft.com/office/drawing/2014/main" id="{9D19E965-1888-47C5-831C-03AA0A3C3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823" y="1317819"/>
              <a:ext cx="295384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42988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1800" b="1" kern="0" dirty="0">
                  <a:solidFill>
                    <a:srgbClr val="333399"/>
                  </a:solidFill>
                </a:rPr>
                <a:t>CATRIS-S </a:t>
              </a:r>
              <a:r>
                <a:rPr lang="de-DE" sz="1800" b="1" kern="0" dirty="0" err="1">
                  <a:solidFill>
                    <a:srgbClr val="333399"/>
                  </a:solidFill>
                </a:rPr>
                <a:t>Flexo</a:t>
              </a:r>
              <a:endParaRPr lang="de-DE" sz="1800" b="1" kern="0" dirty="0">
                <a:solidFill>
                  <a:srgbClr val="333399"/>
                </a:solidFill>
              </a:endParaRPr>
            </a:p>
          </p:txBody>
        </p:sp>
        <p:sp>
          <p:nvSpPr>
            <p:cNvPr id="54" name="Rectangle 51">
              <a:extLst>
                <a:ext uri="{FF2B5EF4-FFF2-40B4-BE49-F238E27FC236}">
                  <a16:creationId xmlns:a16="http://schemas.microsoft.com/office/drawing/2014/main" id="{7D5B8C4F-5057-4068-AF36-679704420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358" y="5172848"/>
              <a:ext cx="2082605" cy="481462"/>
            </a:xfrm>
            <a:prstGeom prst="rect">
              <a:avLst/>
            </a:prstGeom>
            <a:solidFill>
              <a:schemeClr val="accent1">
                <a:lumMod val="75000"/>
                <a:alpha val="599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17" tIns="49760" rIns="99517" bIns="49760" anchor="ctr"/>
            <a:lstStyle/>
            <a:p>
              <a:pPr algn="ctr" defTabSz="1135063"/>
              <a:r>
                <a:rPr lang="de-DE" sz="1800" dirty="0">
                  <a:solidFill>
                    <a:srgbClr val="FFFFFF">
                      <a:lumMod val="95000"/>
                    </a:srgbClr>
                  </a:solidFill>
                </a:rPr>
                <a:t>Januar 2020</a:t>
              </a:r>
            </a:p>
          </p:txBody>
        </p:sp>
        <p:sp>
          <p:nvSpPr>
            <p:cNvPr id="55" name="Rectangle 53">
              <a:extLst>
                <a:ext uri="{FF2B5EF4-FFF2-40B4-BE49-F238E27FC236}">
                  <a16:creationId xmlns:a16="http://schemas.microsoft.com/office/drawing/2014/main" id="{773CCCB3-9C39-493F-A105-C0155784E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358" y="5827489"/>
              <a:ext cx="2082605" cy="481462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9533" tIns="49769" rIns="99533" bIns="49769" anchor="ctr"/>
            <a:lstStyle/>
            <a:p>
              <a:pPr algn="ctr" defTabSz="1135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800" kern="0" dirty="0" err="1">
                  <a:solidFill>
                    <a:srgbClr val="333399"/>
                  </a:solidFill>
                </a:rPr>
                <a:t>Comfort</a:t>
              </a:r>
              <a:endParaRPr lang="de-DE" sz="1800" kern="0" dirty="0">
                <a:solidFill>
                  <a:srgbClr val="333399"/>
                </a:solidFill>
              </a:endParaRPr>
            </a:p>
          </p:txBody>
        </p:sp>
      </p:grpSp>
      <p:sp>
        <p:nvSpPr>
          <p:cNvPr id="56" name="Rechteck 55">
            <a:extLst>
              <a:ext uri="{FF2B5EF4-FFF2-40B4-BE49-F238E27FC236}">
                <a16:creationId xmlns:a16="http://schemas.microsoft.com/office/drawing/2014/main" id="{54360294-12AD-4A11-BC7A-CD31423105EA}"/>
              </a:ext>
            </a:extLst>
          </p:cNvPr>
          <p:cNvSpPr/>
          <p:nvPr/>
        </p:nvSpPr>
        <p:spPr bwMode="auto">
          <a:xfrm>
            <a:off x="7955158" y="1754992"/>
            <a:ext cx="1927153" cy="14347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2" name="Picture 4" descr="http://blanco.matrix.de/im2/func/wrapper/jpg.php?path=/www/blanco//archiv/blanco/data/192/thumb/50382612_3.jpg">
            <a:extLst>
              <a:ext uri="{FF2B5EF4-FFF2-40B4-BE49-F238E27FC236}">
                <a16:creationId xmlns:a16="http://schemas.microsoft.com/office/drawing/2014/main" id="{2D0ACED0-49FC-47E1-99FA-67924454E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90" y="1813438"/>
            <a:ext cx="1655633" cy="131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anco.matrix.de/im2/func/wrapper/jpg.php?path=/www/blanco//archiv/blanco/data/192/thumb/50382594_3.jpg">
            <a:extLst>
              <a:ext uri="{FF2B5EF4-FFF2-40B4-BE49-F238E27FC236}">
                <a16:creationId xmlns:a16="http://schemas.microsoft.com/office/drawing/2014/main" id="{2A19AADF-BEDD-4992-8948-07D91C44B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41" y="1813438"/>
            <a:ext cx="1663530" cy="132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lanco.matrix.de/im2/func/wrapper/jpg.php?path=/www/blanco//archiv/blanco/data/191/thumb/50380103_3.jpg">
            <a:extLst>
              <a:ext uri="{FF2B5EF4-FFF2-40B4-BE49-F238E27FC236}">
                <a16:creationId xmlns:a16="http://schemas.microsoft.com/office/drawing/2014/main" id="{D174AA67-630C-409F-B0FD-E1C8C64CF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93" y="1813438"/>
            <a:ext cx="1657657" cy="131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64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FB413DF-2876-46A0-9864-716C1E4E7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15" y="-1"/>
            <a:ext cx="10850629" cy="7561263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536007" y="6839465"/>
            <a:ext cx="5236007" cy="433561"/>
          </a:xfrm>
          <a:prstGeom prst="rect">
            <a:avLst/>
          </a:prstGeom>
          <a:solidFill>
            <a:srgbClr val="EAEAEA">
              <a:alpha val="53000"/>
            </a:srgbClr>
          </a:solidFill>
          <a:ln>
            <a:noFill/>
          </a:ln>
          <a:effectLst/>
          <a:extLst/>
        </p:spPr>
        <p:txBody>
          <a:bodyPr wrap="none" lIns="0" tIns="0" rIns="0" bIns="0" anchor="ctr" anchorCtr="0"/>
          <a:lstStyle/>
          <a:p>
            <a:pPr marL="0" lvl="1">
              <a:defRPr/>
            </a:pPr>
            <a:r>
              <a:rPr lang="de-DE" sz="1800" b="1" dirty="0">
                <a:solidFill>
                  <a:srgbClr val="414141"/>
                </a:solidFill>
              </a:rPr>
              <a:t>  LATO – </a:t>
            </a:r>
            <a:r>
              <a:rPr lang="de-DE" sz="1800" b="1" dirty="0"/>
              <a:t>Der facettenreiche Spülmittelspender</a:t>
            </a:r>
          </a:p>
        </p:txBody>
      </p:sp>
    </p:spTree>
    <p:extLst>
      <p:ext uri="{BB962C8B-B14F-4D97-AF65-F5344CB8AC3E}">
        <p14:creationId xmlns:p14="http://schemas.microsoft.com/office/powerpoint/2010/main" val="53405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0417-AD2B-4F2C-9CFD-054A55033279}" type="datetime1">
              <a:rPr lang="de-DE" smtClean="0"/>
              <a:t>18.09.2019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Water Neuheiten Gut Böckel 2019 |  OLS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4E4A-A6B5-40DD-BC9B-781F0658427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79450" y="1278025"/>
            <a:ext cx="5346700" cy="517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de-DE" sz="1800" b="1" dirty="0"/>
              <a:t>Der facettenreiche Spülmittelspender</a:t>
            </a:r>
          </a:p>
          <a:p>
            <a:pPr marL="285750" indent="-285750"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414141"/>
                </a:solidFill>
                <a:latin typeface="+mn-lt"/>
                <a:cs typeface="+mn-cs"/>
              </a:rPr>
              <a:t>Spülmittelspender in zeitlos modernem Design</a:t>
            </a:r>
          </a:p>
          <a:p>
            <a:pPr marL="285750" indent="-285750"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414141"/>
                </a:solidFill>
                <a:latin typeface="+mn-lt"/>
                <a:cs typeface="+mn-cs"/>
              </a:rPr>
              <a:t>Metallische und zweifarbige Ausführungen passen perfekt zu BLANCO Küchenarmaturen und Spülen</a:t>
            </a:r>
          </a:p>
          <a:p>
            <a:pPr marL="285750" indent="-285750"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414141"/>
                </a:solidFill>
                <a:latin typeface="+mn-lt"/>
                <a:cs typeface="+mn-cs"/>
              </a:rPr>
              <a:t>Leichte Bedienung durch exakt abgestimmte Auslaufmaße</a:t>
            </a:r>
          </a:p>
          <a:p>
            <a:pPr marL="285750" indent="-285750" defTabSz="1042988"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414141"/>
                </a:solidFill>
                <a:latin typeface="+mn-lt"/>
                <a:cs typeface="+mn-cs"/>
              </a:rPr>
              <a:t>Bequem von oben zu befüllen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90500"/>
            <a:ext cx="7196138" cy="755650"/>
          </a:xfrm>
        </p:spPr>
        <p:txBody>
          <a:bodyPr/>
          <a:lstStyle/>
          <a:p>
            <a:pPr eaLnBrk="1" hangingPunct="1"/>
            <a:r>
              <a:rPr lang="de-DE" dirty="0"/>
              <a:t>LATO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gray">
          <a:xfrm>
            <a:off x="7831138" y="569913"/>
            <a:ext cx="2405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de-DE" sz="1200" dirty="0">
                <a:solidFill>
                  <a:srgbClr val="414141"/>
                </a:solidFill>
              </a:rPr>
              <a:t>Neuheiten </a:t>
            </a:r>
            <a:r>
              <a:rPr lang="de-DE" sz="1200" dirty="0" err="1">
                <a:solidFill>
                  <a:srgbClr val="414141"/>
                </a:solidFill>
              </a:rPr>
              <a:t>Water</a:t>
            </a:r>
            <a:endParaRPr lang="de-DE" sz="1200" dirty="0">
              <a:solidFill>
                <a:srgbClr val="414141"/>
              </a:solidFill>
            </a:endParaRPr>
          </a:p>
        </p:txBody>
      </p:sp>
      <p:pic>
        <p:nvPicPr>
          <p:cNvPr id="1026" name="Picture 2" descr="http://blanco.matrix.de/im2/func/wrapper/jpg.php?path=/www/blanco//archiv/blanco/data/193/thumb/50385074_4.jpg">
            <a:extLst>
              <a:ext uri="{FF2B5EF4-FFF2-40B4-BE49-F238E27FC236}">
                <a16:creationId xmlns:a16="http://schemas.microsoft.com/office/drawing/2014/main" id="{A75E3ABE-60C0-40F2-9A1E-AC98025D9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217" y="1290607"/>
            <a:ext cx="1915921" cy="135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anco.matrix.de/im2/func/wrapper/jpg.php?path=/www/blanco//archiv/blanco/data/193/thumb/50385002_4.jpg">
            <a:extLst>
              <a:ext uri="{FF2B5EF4-FFF2-40B4-BE49-F238E27FC236}">
                <a16:creationId xmlns:a16="http://schemas.microsoft.com/office/drawing/2014/main" id="{E44C68CF-587B-4EDD-9BD6-8874ED151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708" y="1290607"/>
            <a:ext cx="1915921" cy="135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anco.matrix.de/im2/func/wrapper/jpg.php?path=/www/blanco//archiv/blanco/data/193/thumb/50384996_4.jpg">
            <a:extLst>
              <a:ext uri="{FF2B5EF4-FFF2-40B4-BE49-F238E27FC236}">
                <a16:creationId xmlns:a16="http://schemas.microsoft.com/office/drawing/2014/main" id="{06BE2FE1-6793-4F93-B64F-6EEB78F22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217" y="2923506"/>
            <a:ext cx="1915921" cy="135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anco.matrix.de/im2/func/wrapper/jpg.php?path=/www/blanco//archiv/blanco/data/193/thumb/50384966_4.jpg">
            <a:extLst>
              <a:ext uri="{FF2B5EF4-FFF2-40B4-BE49-F238E27FC236}">
                <a16:creationId xmlns:a16="http://schemas.microsoft.com/office/drawing/2014/main" id="{A15B8E2A-60CF-4CB7-BC28-A51EF86C4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708" y="2923506"/>
            <a:ext cx="1915921" cy="135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blanco.matrix.de/im2/func/wrapper/jpg.php?path=/www/blanco//archiv/blanco/data/192/thumb/50383793_3.jpg">
            <a:extLst>
              <a:ext uri="{FF2B5EF4-FFF2-40B4-BE49-F238E27FC236}">
                <a16:creationId xmlns:a16="http://schemas.microsoft.com/office/drawing/2014/main" id="{EF685F83-8BAC-455A-B6CB-D51ED8A3A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03" y="5734774"/>
            <a:ext cx="9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blanco.matrix.de/im2/func/wrapper/jpg.php?path=/www/blanco//archiv/blanco/data/192/thumb/50383781_3.jpg">
            <a:extLst>
              <a:ext uri="{FF2B5EF4-FFF2-40B4-BE49-F238E27FC236}">
                <a16:creationId xmlns:a16="http://schemas.microsoft.com/office/drawing/2014/main" id="{2F80F6A5-D657-4076-A3DF-D88689A02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523" y="5734774"/>
            <a:ext cx="92307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lanco.matrix.de/im2/func/wrapper/jpg.php?path=/www/blanco//archiv/blanco/data/192/thumb/50383769_3.jpg">
            <a:extLst>
              <a:ext uri="{FF2B5EF4-FFF2-40B4-BE49-F238E27FC236}">
                <a16:creationId xmlns:a16="http://schemas.microsoft.com/office/drawing/2014/main" id="{7EC85110-7947-4FE5-87C6-B9F4A7F0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964" y="5734774"/>
            <a:ext cx="9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blanco.matrix.de/im2/func/wrapper/jpg.php?path=/www/blanco//archiv/blanco/data/192/thumb/50383757_3.jpg">
            <a:extLst>
              <a:ext uri="{FF2B5EF4-FFF2-40B4-BE49-F238E27FC236}">
                <a16:creationId xmlns:a16="http://schemas.microsoft.com/office/drawing/2014/main" id="{A169F38C-EAA4-4879-977A-A0400D09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83" y="5734774"/>
            <a:ext cx="9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blanco.matrix.de/im2/func/wrapper/jpg.php?path=/www/blanco//archiv/blanco/data/192/thumb/50383745_3.jpg">
            <a:extLst>
              <a:ext uri="{FF2B5EF4-FFF2-40B4-BE49-F238E27FC236}">
                <a16:creationId xmlns:a16="http://schemas.microsoft.com/office/drawing/2014/main" id="{3CD8C39B-B1C8-4FAF-AF61-7ABA27764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363" y="5734774"/>
            <a:ext cx="9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blanco.matrix.de/im2/func/wrapper/jpg.php?path=/www/blanco//archiv/blanco/data/192/thumb/50383733_3.jpg">
            <a:extLst>
              <a:ext uri="{FF2B5EF4-FFF2-40B4-BE49-F238E27FC236}">
                <a16:creationId xmlns:a16="http://schemas.microsoft.com/office/drawing/2014/main" id="{ACD72888-22F1-4B13-BF14-4EEA32CF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684" y="5734774"/>
            <a:ext cx="9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blanco.matrix.de/im2/func/wrapper/jpg.php?path=/www/blanco//archiv/blanco/data/192/thumb/50383708_3.jpg">
            <a:extLst>
              <a:ext uri="{FF2B5EF4-FFF2-40B4-BE49-F238E27FC236}">
                <a16:creationId xmlns:a16="http://schemas.microsoft.com/office/drawing/2014/main" id="{EF2CDE6C-9326-4406-B892-101B19AEA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44" y="5734774"/>
            <a:ext cx="9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blanco.matrix.de/im2/func/wrapper/jpg.php?path=/www/blanco//archiv/blanco/data/192/thumb/50383684_3.jpg">
            <a:extLst>
              <a:ext uri="{FF2B5EF4-FFF2-40B4-BE49-F238E27FC236}">
                <a16:creationId xmlns:a16="http://schemas.microsoft.com/office/drawing/2014/main" id="{FBCFE3CA-76CF-4D65-803E-187C67182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4590409"/>
            <a:ext cx="9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blanco.matrix.de/im2/func/wrapper/jpg.php?path=/www/blanco//archiv/blanco/data/192/thumb/50383666_3.jpg">
            <a:extLst>
              <a:ext uri="{FF2B5EF4-FFF2-40B4-BE49-F238E27FC236}">
                <a16:creationId xmlns:a16="http://schemas.microsoft.com/office/drawing/2014/main" id="{454B8205-ECCE-48E1-8282-DF595EB3A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4" y="4590409"/>
            <a:ext cx="9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blanco.matrix.de/im2/func/wrapper/jpg.php?path=/www/blanco//archiv/blanco/data/191/thumb/50380019_3.jpg">
            <a:extLst>
              <a:ext uri="{FF2B5EF4-FFF2-40B4-BE49-F238E27FC236}">
                <a16:creationId xmlns:a16="http://schemas.microsoft.com/office/drawing/2014/main" id="{420BC336-0C37-4B13-B81C-B613E292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82" y="4590409"/>
            <a:ext cx="9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8" descr="http://blanco.matrix.de/im2/func/wrapper/jpg.php?path=/www/blanco//archiv/blanco/data/192/thumb/50383696_3.jpg">
            <a:extLst>
              <a:ext uri="{FF2B5EF4-FFF2-40B4-BE49-F238E27FC236}">
                <a16:creationId xmlns:a16="http://schemas.microsoft.com/office/drawing/2014/main" id="{08186C33-7286-453A-854A-71471D6DC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43" y="5734774"/>
            <a:ext cx="9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CO_PPT_VORLAGE_KURZ_ 2011_08_08">
  <a:themeElements>
    <a:clrScheme name="Standarddesign 1">
      <a:dk1>
        <a:srgbClr val="414141"/>
      </a:dk1>
      <a:lt1>
        <a:srgbClr val="FFFFFF"/>
      </a:lt1>
      <a:dk2>
        <a:srgbClr val="333399"/>
      </a:dk2>
      <a:lt2>
        <a:srgbClr val="8E8E8E"/>
      </a:lt2>
      <a:accent1>
        <a:srgbClr val="A8B6D3"/>
      </a:accent1>
      <a:accent2>
        <a:srgbClr val="AFCD8D"/>
      </a:accent2>
      <a:accent3>
        <a:srgbClr val="FFFFFF"/>
      </a:accent3>
      <a:accent4>
        <a:srgbClr val="363636"/>
      </a:accent4>
      <a:accent5>
        <a:srgbClr val="D1D7E6"/>
      </a:accent5>
      <a:accent6>
        <a:srgbClr val="9EBA7F"/>
      </a:accent6>
      <a:hlink>
        <a:srgbClr val="E2CE8D"/>
      </a:hlink>
      <a:folHlink>
        <a:srgbClr val="EF9266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414141"/>
        </a:dk1>
        <a:lt1>
          <a:srgbClr val="FFFFFF"/>
        </a:lt1>
        <a:dk2>
          <a:srgbClr val="333399"/>
        </a:dk2>
        <a:lt2>
          <a:srgbClr val="8E8E8E"/>
        </a:lt2>
        <a:accent1>
          <a:srgbClr val="A8B6D3"/>
        </a:accent1>
        <a:accent2>
          <a:srgbClr val="AFCD8D"/>
        </a:accent2>
        <a:accent3>
          <a:srgbClr val="FFFFFF"/>
        </a:accent3>
        <a:accent4>
          <a:srgbClr val="363636"/>
        </a:accent4>
        <a:accent5>
          <a:srgbClr val="D1D7E6"/>
        </a:accent5>
        <a:accent6>
          <a:srgbClr val="9EBA7F"/>
        </a:accent6>
        <a:hlink>
          <a:srgbClr val="E2CE8D"/>
        </a:hlink>
        <a:folHlink>
          <a:srgbClr val="EF92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8B6D3"/>
      </a:accent1>
      <a:accent2>
        <a:srgbClr val="C8C1BD"/>
      </a:accent2>
      <a:accent3>
        <a:srgbClr val="FFFFFF"/>
      </a:accent3>
      <a:accent4>
        <a:srgbClr val="000000"/>
      </a:accent4>
      <a:accent5>
        <a:srgbClr val="D1D7E6"/>
      </a:accent5>
      <a:accent6>
        <a:srgbClr val="B5AFAB"/>
      </a:accent6>
      <a:hlink>
        <a:srgbClr val="AFCD8D"/>
      </a:hlink>
      <a:folHlink>
        <a:srgbClr val="BCB4B1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8B6D3"/>
        </a:accent1>
        <a:accent2>
          <a:srgbClr val="C8C1BD"/>
        </a:accent2>
        <a:accent3>
          <a:srgbClr val="FFFFFF"/>
        </a:accent3>
        <a:accent4>
          <a:srgbClr val="000000"/>
        </a:accent4>
        <a:accent5>
          <a:srgbClr val="D1D7E6"/>
        </a:accent5>
        <a:accent6>
          <a:srgbClr val="B5AFAB"/>
        </a:accent6>
        <a:hlink>
          <a:srgbClr val="AFCD8D"/>
        </a:hlink>
        <a:folHlink>
          <a:srgbClr val="BCB4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8B6D3"/>
        </a:accent1>
        <a:accent2>
          <a:srgbClr val="C8C1BD"/>
        </a:accent2>
        <a:accent3>
          <a:srgbClr val="FFFFFF"/>
        </a:accent3>
        <a:accent4>
          <a:srgbClr val="000000"/>
        </a:accent4>
        <a:accent5>
          <a:srgbClr val="D1D7E6"/>
        </a:accent5>
        <a:accent6>
          <a:srgbClr val="B5AFAB"/>
        </a:accent6>
        <a:hlink>
          <a:srgbClr val="4C342D"/>
        </a:hlink>
        <a:folHlink>
          <a:srgbClr val="BCB4B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CO_PPT_VORLAGE_KURZ_ 2011_08_08">
  <a:themeElements>
    <a:clrScheme name="Standarddesign 1">
      <a:dk1>
        <a:srgbClr val="414141"/>
      </a:dk1>
      <a:lt1>
        <a:srgbClr val="FFFFFF"/>
      </a:lt1>
      <a:dk2>
        <a:srgbClr val="333399"/>
      </a:dk2>
      <a:lt2>
        <a:srgbClr val="8E8E8E"/>
      </a:lt2>
      <a:accent1>
        <a:srgbClr val="A8B6D3"/>
      </a:accent1>
      <a:accent2>
        <a:srgbClr val="AFCD8D"/>
      </a:accent2>
      <a:accent3>
        <a:srgbClr val="FFFFFF"/>
      </a:accent3>
      <a:accent4>
        <a:srgbClr val="363636"/>
      </a:accent4>
      <a:accent5>
        <a:srgbClr val="D1D7E6"/>
      </a:accent5>
      <a:accent6>
        <a:srgbClr val="9EBA7F"/>
      </a:accent6>
      <a:hlink>
        <a:srgbClr val="E2CE8D"/>
      </a:hlink>
      <a:folHlink>
        <a:srgbClr val="EF9266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414141"/>
        </a:dk1>
        <a:lt1>
          <a:srgbClr val="FFFFFF"/>
        </a:lt1>
        <a:dk2>
          <a:srgbClr val="333399"/>
        </a:dk2>
        <a:lt2>
          <a:srgbClr val="8E8E8E"/>
        </a:lt2>
        <a:accent1>
          <a:srgbClr val="A8B6D3"/>
        </a:accent1>
        <a:accent2>
          <a:srgbClr val="AFCD8D"/>
        </a:accent2>
        <a:accent3>
          <a:srgbClr val="FFFFFF"/>
        </a:accent3>
        <a:accent4>
          <a:srgbClr val="363636"/>
        </a:accent4>
        <a:accent5>
          <a:srgbClr val="D1D7E6"/>
        </a:accent5>
        <a:accent6>
          <a:srgbClr val="9EBA7F"/>
        </a:accent6>
        <a:hlink>
          <a:srgbClr val="E2CE8D"/>
        </a:hlink>
        <a:folHlink>
          <a:srgbClr val="EF92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BLANCO_PPT_VORLAGE_KURZ_ 2011_08_08</Template>
  <TotalTime>0</TotalTime>
  <Words>485</Words>
  <Application>Microsoft Office PowerPoint</Application>
  <PresentationFormat>Benutzerdefiniert</PresentationFormat>
  <Paragraphs>156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Wingdings</vt:lpstr>
      <vt:lpstr>BLANCO_PPT_VORLAGE_KURZ_ 2011_08_08</vt:lpstr>
      <vt:lpstr>1_Benutzerdefiniertes Design</vt:lpstr>
      <vt:lpstr>1_BLANCO_PPT_VORLAGE_KURZ_ 2011_08_08</vt:lpstr>
      <vt:lpstr>Water Neuheiten Gut Böckel 2019</vt:lpstr>
      <vt:lpstr>PowerPoint-Präsentation</vt:lpstr>
      <vt:lpstr>Portfoliooptimierungen (Streichungen) 2019 / 2020</vt:lpstr>
      <vt:lpstr>PowerPoint-Präsentation</vt:lpstr>
      <vt:lpstr>PowerPoint-Präsentation</vt:lpstr>
      <vt:lpstr>CATRIS-S Flexo</vt:lpstr>
      <vt:lpstr>CATRIS-S Flexo</vt:lpstr>
      <vt:lpstr>PowerPoint-Präsentation</vt:lpstr>
      <vt:lpstr>LATO</vt:lpstr>
      <vt:lpstr>LATO</vt:lpstr>
      <vt:lpstr>PowerPoint-Präsentation</vt:lpstr>
      <vt:lpstr>PowerPoint-Präsentation</vt:lpstr>
      <vt:lpstr>PowerPoint-Präsentation</vt:lpstr>
      <vt:lpstr>Schwarz matt </vt:lpstr>
      <vt:lpstr>Schwarz matt</vt:lpstr>
      <vt:lpstr>PowerPoint-Präsentation</vt:lpstr>
    </vt:vector>
  </TitlesOfParts>
  <Company>BLANCO GmbH + Co KG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KMIB Präsentation - Living Kitchen 2013</dc:title>
  <dc:creator>Schmid Isabelle</dc:creator>
  <dc:description>Inscale GmbH</dc:description>
  <cp:lastModifiedBy>Zukunft, Ralf</cp:lastModifiedBy>
  <cp:revision>1152</cp:revision>
  <cp:lastPrinted>2016-11-30T11:55:23Z</cp:lastPrinted>
  <dcterms:created xsi:type="dcterms:W3CDTF">2012-11-27T12:34:14Z</dcterms:created>
  <dcterms:modified xsi:type="dcterms:W3CDTF">2019-09-18T07:37:37Z</dcterms:modified>
</cp:coreProperties>
</file>